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8" r:id="rId4"/>
    <p:sldId id="296" r:id="rId5"/>
    <p:sldId id="284" r:id="rId6"/>
    <p:sldId id="287" r:id="rId7"/>
    <p:sldId id="294" r:id="rId8"/>
    <p:sldId id="295" r:id="rId9"/>
    <p:sldId id="286" r:id="rId10"/>
    <p:sldId id="289" r:id="rId11"/>
    <p:sldId id="291" r:id="rId12"/>
    <p:sldId id="292" r:id="rId13"/>
    <p:sldId id="293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6">
          <p15:clr>
            <a:srgbClr val="A4A3A4"/>
          </p15:clr>
        </p15:guide>
        <p15:guide id="2" orient="horz" pos="3907">
          <p15:clr>
            <a:srgbClr val="A4A3A4"/>
          </p15:clr>
        </p15:guide>
        <p15:guide id="3" orient="horz" pos="1929">
          <p15:clr>
            <a:srgbClr val="A4A3A4"/>
          </p15:clr>
        </p15:guide>
        <p15:guide id="4" orient="horz" pos="665">
          <p15:clr>
            <a:srgbClr val="A4A3A4"/>
          </p15:clr>
        </p15:guide>
        <p15:guide id="5" pos="2881">
          <p15:clr>
            <a:srgbClr val="A4A3A4"/>
          </p15:clr>
        </p15:guide>
        <p15:guide id="6" pos="5634">
          <p15:clr>
            <a:srgbClr val="A4A3A4"/>
          </p15:clr>
        </p15:guide>
        <p15:guide id="7" pos="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ttany Alexanderson" initials="B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8"/>
    <a:srgbClr val="EBE5F7"/>
    <a:srgbClr val="000000"/>
    <a:srgbClr val="F67B16"/>
    <a:srgbClr val="FEF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8" autoAdjust="0"/>
    <p:restoredTop sz="99507" autoAdjust="0"/>
  </p:normalViewPr>
  <p:slideViewPr>
    <p:cSldViewPr snapToGrid="0" showGuides="1">
      <p:cViewPr varScale="1">
        <p:scale>
          <a:sx n="103" d="100"/>
          <a:sy n="103" d="100"/>
        </p:scale>
        <p:origin x="894" y="54"/>
      </p:cViewPr>
      <p:guideLst>
        <p:guide orient="horz" pos="3826"/>
        <p:guide orient="horz" pos="3907"/>
        <p:guide orient="horz" pos="1929"/>
        <p:guide orient="horz" pos="665"/>
        <p:guide pos="2881"/>
        <p:guide pos="5634"/>
        <p:guide pos="1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-20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3900916535055"/>
          <c:y val="3.437500000000001E-2"/>
          <c:w val="0.71638275706113452"/>
          <c:h val="0.8757290846456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Dentin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DA3-47FD-97AA-41D2D1C1A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50.59</c:v>
                </c:pt>
                <c:pt idx="1">
                  <c:v>11.56</c:v>
                </c:pt>
                <c:pt idx="2">
                  <c:v>51.220000000000013</c:v>
                </c:pt>
                <c:pt idx="3">
                  <c:v>22.35</c:v>
                </c:pt>
                <c:pt idx="4">
                  <c:v>61.06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3-47FD-97AA-41D2D1C1A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194112"/>
        <c:axId val="7195648"/>
      </c:barChart>
      <c:catAx>
        <c:axId val="719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crossAx val="7195648"/>
        <c:crosses val="autoZero"/>
        <c:auto val="1"/>
        <c:lblAlgn val="ctr"/>
        <c:lblOffset val="100"/>
        <c:noMultiLvlLbl val="0"/>
      </c:catAx>
      <c:valAx>
        <c:axId val="7195648"/>
        <c:scaling>
          <c:orientation val="minMax"/>
          <c:max val="6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7194112"/>
        <c:crosses val="autoZero"/>
        <c:crossBetween val="between"/>
        <c:majorUnit val="2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3900916535055"/>
          <c:y val="3.437500000000001E-2"/>
          <c:w val="0.71638275706113452"/>
          <c:h val="0.87572908464567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Dentin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CE8-470A-B05B-26C8FDAF27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28.97</c:v>
                </c:pt>
                <c:pt idx="1">
                  <c:v>20.279999999999994</c:v>
                </c:pt>
                <c:pt idx="2">
                  <c:v>17.34</c:v>
                </c:pt>
                <c:pt idx="3">
                  <c:v>11.02</c:v>
                </c:pt>
                <c:pt idx="4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8-470A-B05B-26C8FDAF2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745920"/>
        <c:axId val="33747712"/>
      </c:barChart>
      <c:catAx>
        <c:axId val="3374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crossAx val="33747712"/>
        <c:crosses val="autoZero"/>
        <c:auto val="1"/>
        <c:lblAlgn val="ctr"/>
        <c:lblOffset val="100"/>
        <c:noMultiLvlLbl val="0"/>
      </c:catAx>
      <c:valAx>
        <c:axId val="337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33745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3900916535055"/>
          <c:y val="3.437500000000001E-2"/>
          <c:w val="0.71638275706113452"/>
          <c:h val="0.87572908464567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Dentin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513-4B29-B8E6-925FBA2CBE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18.73</c:v>
                </c:pt>
                <c:pt idx="1">
                  <c:v>18.399999999999999</c:v>
                </c:pt>
                <c:pt idx="2">
                  <c:v>18.850000000000001</c:v>
                </c:pt>
                <c:pt idx="3">
                  <c:v>14.63</c:v>
                </c:pt>
                <c:pt idx="4">
                  <c:v>21.84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3-4B29-B8E6-925FBA2CB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099968"/>
        <c:axId val="34101504"/>
      </c:barChart>
      <c:catAx>
        <c:axId val="3409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crossAx val="34101504"/>
        <c:crosses val="autoZero"/>
        <c:auto val="1"/>
        <c:lblAlgn val="ctr"/>
        <c:lblOffset val="100"/>
        <c:noMultiLvlLbl val="0"/>
      </c:catAx>
      <c:valAx>
        <c:axId val="341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3409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D9DEE843-50CF-4A90-9EC4-80FC6F9CD26E}" type="datetimeFigureOut">
              <a:rPr lang="en-US" smtClean="0">
                <a:latin typeface="Candara" pitchFamily="34" charset="0"/>
                <a:cs typeface="Arial" pitchFamily="34" charset="0"/>
              </a:rPr>
              <a:pPr/>
              <a:t>12/12/2023</a:t>
            </a:fld>
            <a:endParaRPr lang="en-US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r>
              <a:rPr lang="en-US" sz="800" dirty="0"/>
              <a:t>© 2008 Extreme Networks, Inc.  All rights reserved</a:t>
            </a:r>
          </a:p>
          <a:p>
            <a:endParaRPr lang="en-US" sz="8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56A41526-17FD-4A83-99AD-8BF262C55C76}" type="slidenum">
              <a:rPr lang="en-US" smtClean="0">
                <a:latin typeface="Candara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>
                <a:latin typeface="Candara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>
                <a:latin typeface="Candara" pitchFamily="34" charset="0"/>
                <a:cs typeface="Arial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800">
                <a:latin typeface="Candara" pitchFamily="34" charset="0"/>
                <a:cs typeface="Arial" pitchFamily="34" charset="0"/>
              </a:defRPr>
            </a:lvl1pPr>
          </a:lstStyle>
          <a:p>
            <a:r>
              <a:rPr lang="en-US" dirty="0"/>
              <a:t>© 2008 Extreme Networks, Inc.  All rights reserved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>
                <a:latin typeface="Candara" pitchFamily="34" charset="0"/>
                <a:cs typeface="Arial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d-force-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948363" y="795339"/>
            <a:ext cx="2990850" cy="701675"/>
            <a:chOff x="5948363" y="766763"/>
            <a:chExt cx="2990850" cy="70167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948363" y="766763"/>
              <a:ext cx="2990850" cy="701675"/>
            </a:xfrm>
            <a:custGeom>
              <a:avLst/>
              <a:gdLst>
                <a:gd name="T0" fmla="*/ 178 w 665"/>
                <a:gd name="T1" fmla="*/ 27 h 156"/>
                <a:gd name="T2" fmla="*/ 211 w 665"/>
                <a:gd name="T3" fmla="*/ 13 h 156"/>
                <a:gd name="T4" fmla="*/ 193 w 665"/>
                <a:gd name="T5" fmla="*/ 92 h 156"/>
                <a:gd name="T6" fmla="*/ 89 w 665"/>
                <a:gd name="T7" fmla="*/ 41 h 156"/>
                <a:gd name="T8" fmla="*/ 60 w 665"/>
                <a:gd name="T9" fmla="*/ 119 h 156"/>
                <a:gd name="T10" fmla="*/ 67 w 665"/>
                <a:gd name="T11" fmla="*/ 17 h 156"/>
                <a:gd name="T12" fmla="*/ 192 w 665"/>
                <a:gd name="T13" fmla="*/ 126 h 156"/>
                <a:gd name="T14" fmla="*/ 177 w 665"/>
                <a:gd name="T15" fmla="*/ 141 h 156"/>
                <a:gd name="T16" fmla="*/ 307 w 665"/>
                <a:gd name="T17" fmla="*/ 141 h 156"/>
                <a:gd name="T18" fmla="*/ 292 w 665"/>
                <a:gd name="T19" fmla="*/ 126 h 156"/>
                <a:gd name="T20" fmla="*/ 392 w 665"/>
                <a:gd name="T21" fmla="*/ 156 h 156"/>
                <a:gd name="T22" fmla="*/ 493 w 665"/>
                <a:gd name="T23" fmla="*/ 126 h 156"/>
                <a:gd name="T24" fmla="*/ 477 w 665"/>
                <a:gd name="T25" fmla="*/ 141 h 156"/>
                <a:gd name="T26" fmla="*/ 608 w 665"/>
                <a:gd name="T27" fmla="*/ 141 h 156"/>
                <a:gd name="T28" fmla="*/ 593 w 665"/>
                <a:gd name="T29" fmla="*/ 126 h 156"/>
                <a:gd name="T30" fmla="*/ 232 w 665"/>
                <a:gd name="T31" fmla="*/ 83 h 156"/>
                <a:gd name="T32" fmla="*/ 246 w 665"/>
                <a:gd name="T33" fmla="*/ 47 h 156"/>
                <a:gd name="T34" fmla="*/ 212 w 665"/>
                <a:gd name="T35" fmla="*/ 62 h 156"/>
                <a:gd name="T36" fmla="*/ 210 w 665"/>
                <a:gd name="T37" fmla="*/ 41 h 156"/>
                <a:gd name="T38" fmla="*/ 244 w 665"/>
                <a:gd name="T39" fmla="*/ 33 h 156"/>
                <a:gd name="T40" fmla="*/ 263 w 665"/>
                <a:gd name="T41" fmla="*/ 62 h 156"/>
                <a:gd name="T42" fmla="*/ 244 w 665"/>
                <a:gd name="T43" fmla="*/ 91 h 156"/>
                <a:gd name="T44" fmla="*/ 210 w 665"/>
                <a:gd name="T45" fmla="*/ 85 h 156"/>
                <a:gd name="T46" fmla="*/ 269 w 665"/>
                <a:gd name="T47" fmla="*/ 91 h 156"/>
                <a:gd name="T48" fmla="*/ 284 w 665"/>
                <a:gd name="T49" fmla="*/ 52 h 156"/>
                <a:gd name="T50" fmla="*/ 297 w 665"/>
                <a:gd name="T51" fmla="*/ 60 h 156"/>
                <a:gd name="T52" fmla="*/ 284 w 665"/>
                <a:gd name="T53" fmla="*/ 69 h 156"/>
                <a:gd name="T54" fmla="*/ 378 w 665"/>
                <a:gd name="T55" fmla="*/ 93 h 156"/>
                <a:gd name="T56" fmla="*/ 357 w 665"/>
                <a:gd name="T57" fmla="*/ 93 h 156"/>
                <a:gd name="T58" fmla="*/ 324 w 665"/>
                <a:gd name="T59" fmla="*/ 68 h 156"/>
                <a:gd name="T60" fmla="*/ 337 w 665"/>
                <a:gd name="T61" fmla="*/ 65 h 156"/>
                <a:gd name="T62" fmla="*/ 357 w 665"/>
                <a:gd name="T63" fmla="*/ 82 h 156"/>
                <a:gd name="T64" fmla="*/ 364 w 665"/>
                <a:gd name="T65" fmla="*/ 61 h 156"/>
                <a:gd name="T66" fmla="*/ 378 w 665"/>
                <a:gd name="T67" fmla="*/ 93 h 156"/>
                <a:gd name="T68" fmla="*/ 413 w 665"/>
                <a:gd name="T69" fmla="*/ 69 h 156"/>
                <a:gd name="T70" fmla="*/ 411 w 665"/>
                <a:gd name="T71" fmla="*/ 111 h 156"/>
                <a:gd name="T72" fmla="*/ 384 w 665"/>
                <a:gd name="T73" fmla="*/ 33 h 156"/>
                <a:gd name="T74" fmla="*/ 471 w 665"/>
                <a:gd name="T75" fmla="*/ 83 h 156"/>
                <a:gd name="T76" fmla="*/ 485 w 665"/>
                <a:gd name="T77" fmla="*/ 48 h 156"/>
                <a:gd name="T78" fmla="*/ 450 w 665"/>
                <a:gd name="T79" fmla="*/ 62 h 156"/>
                <a:gd name="T80" fmla="*/ 481 w 665"/>
                <a:gd name="T81" fmla="*/ 91 h 156"/>
                <a:gd name="T82" fmla="*/ 439 w 665"/>
                <a:gd name="T83" fmla="*/ 62 h 156"/>
                <a:gd name="T84" fmla="*/ 457 w 665"/>
                <a:gd name="T85" fmla="*/ 33 h 156"/>
                <a:gd name="T86" fmla="*/ 490 w 665"/>
                <a:gd name="T87" fmla="*/ 40 h 156"/>
                <a:gd name="T88" fmla="*/ 501 w 665"/>
                <a:gd name="T89" fmla="*/ 92 h 156"/>
                <a:gd name="T90" fmla="*/ 544 w 665"/>
                <a:gd name="T91" fmla="*/ 46 h 156"/>
                <a:gd name="T92" fmla="*/ 521 w 665"/>
                <a:gd name="T93" fmla="*/ 62 h 156"/>
                <a:gd name="T94" fmla="*/ 511 w 665"/>
                <a:gd name="T95" fmla="*/ 33 h 156"/>
                <a:gd name="T96" fmla="*/ 527 w 665"/>
                <a:gd name="T97" fmla="*/ 34 h 156"/>
                <a:gd name="T98" fmla="*/ 554 w 665"/>
                <a:gd name="T99" fmla="*/ 42 h 156"/>
                <a:gd name="T100" fmla="*/ 589 w 665"/>
                <a:gd name="T101" fmla="*/ 38 h 156"/>
                <a:gd name="T102" fmla="*/ 584 w 665"/>
                <a:gd name="T103" fmla="*/ 92 h 156"/>
                <a:gd name="T104" fmla="*/ 571 w 665"/>
                <a:gd name="T105" fmla="*/ 41 h 156"/>
                <a:gd name="T106" fmla="*/ 558 w 665"/>
                <a:gd name="T107" fmla="*/ 92 h 156"/>
                <a:gd name="T108" fmla="*/ 614 w 665"/>
                <a:gd name="T109" fmla="*/ 62 h 156"/>
                <a:gd name="T110" fmla="*/ 649 w 665"/>
                <a:gd name="T111" fmla="*/ 77 h 156"/>
                <a:gd name="T112" fmla="*/ 634 w 665"/>
                <a:gd name="T113" fmla="*/ 41 h 156"/>
                <a:gd name="T114" fmla="*/ 654 w 665"/>
                <a:gd name="T115" fmla="*/ 92 h 156"/>
                <a:gd name="T116" fmla="*/ 634 w 665"/>
                <a:gd name="T117" fmla="*/ 94 h 156"/>
                <a:gd name="T118" fmla="*/ 605 w 665"/>
                <a:gd name="T119" fmla="*/ 50 h 156"/>
                <a:gd name="T120" fmla="*/ 633 w 665"/>
                <a:gd name="T121" fmla="*/ 31 h 156"/>
                <a:gd name="T122" fmla="*/ 654 w 665"/>
                <a:gd name="T123" fmla="*/ 33 h 156"/>
                <a:gd name="T124" fmla="*/ 654 w 665"/>
                <a:gd name="T125" fmla="*/ 9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5" h="156">
                  <a:moveTo>
                    <a:pt x="193" y="92"/>
                  </a:moveTo>
                  <a:lnTo>
                    <a:pt x="178" y="92"/>
                  </a:lnTo>
                  <a:lnTo>
                    <a:pt x="178" y="27"/>
                  </a:lnTo>
                  <a:lnTo>
                    <a:pt x="160" y="27"/>
                  </a:lnTo>
                  <a:lnTo>
                    <a:pt x="160" y="13"/>
                  </a:lnTo>
                  <a:lnTo>
                    <a:pt x="211" y="13"/>
                  </a:lnTo>
                  <a:lnTo>
                    <a:pt x="211" y="27"/>
                  </a:lnTo>
                  <a:lnTo>
                    <a:pt x="193" y="27"/>
                  </a:lnTo>
                  <a:lnTo>
                    <a:pt x="193" y="92"/>
                  </a:lnTo>
                  <a:close/>
                  <a:moveTo>
                    <a:pt x="60" y="0"/>
                  </a:moveTo>
                  <a:cubicBezTo>
                    <a:pt x="92" y="0"/>
                    <a:pt x="119" y="26"/>
                    <a:pt x="119" y="59"/>
                  </a:cubicBezTo>
                  <a:cubicBezTo>
                    <a:pt x="113" y="48"/>
                    <a:pt x="102" y="41"/>
                    <a:pt x="89" y="41"/>
                  </a:cubicBezTo>
                  <a:cubicBezTo>
                    <a:pt x="69" y="41"/>
                    <a:pt x="53" y="57"/>
                    <a:pt x="53" y="77"/>
                  </a:cubicBezTo>
                  <a:cubicBezTo>
                    <a:pt x="53" y="96"/>
                    <a:pt x="68" y="111"/>
                    <a:pt x="87" y="112"/>
                  </a:cubicBezTo>
                  <a:cubicBezTo>
                    <a:pt x="79" y="116"/>
                    <a:pt x="69" y="119"/>
                    <a:pt x="60" y="119"/>
                  </a:cubicBezTo>
                  <a:cubicBezTo>
                    <a:pt x="27" y="119"/>
                    <a:pt x="0" y="92"/>
                    <a:pt x="0" y="59"/>
                  </a:cubicBezTo>
                  <a:cubicBezTo>
                    <a:pt x="0" y="47"/>
                    <a:pt x="4" y="36"/>
                    <a:pt x="10" y="27"/>
                  </a:cubicBezTo>
                  <a:cubicBezTo>
                    <a:pt x="12" y="18"/>
                    <a:pt x="62" y="17"/>
                    <a:pt x="67" y="17"/>
                  </a:cubicBezTo>
                  <a:cubicBezTo>
                    <a:pt x="72" y="14"/>
                    <a:pt x="31" y="8"/>
                    <a:pt x="29" y="9"/>
                  </a:cubicBezTo>
                  <a:cubicBezTo>
                    <a:pt x="38" y="3"/>
                    <a:pt x="48" y="0"/>
                    <a:pt x="60" y="0"/>
                  </a:cubicBezTo>
                  <a:close/>
                  <a:moveTo>
                    <a:pt x="192" y="126"/>
                  </a:moveTo>
                  <a:cubicBezTo>
                    <a:pt x="201" y="126"/>
                    <a:pt x="207" y="133"/>
                    <a:pt x="207" y="141"/>
                  </a:cubicBezTo>
                  <a:cubicBezTo>
                    <a:pt x="207" y="149"/>
                    <a:pt x="201" y="156"/>
                    <a:pt x="192" y="156"/>
                  </a:cubicBezTo>
                  <a:cubicBezTo>
                    <a:pt x="184" y="156"/>
                    <a:pt x="177" y="149"/>
                    <a:pt x="177" y="141"/>
                  </a:cubicBezTo>
                  <a:cubicBezTo>
                    <a:pt x="177" y="133"/>
                    <a:pt x="184" y="126"/>
                    <a:pt x="192" y="126"/>
                  </a:cubicBezTo>
                  <a:close/>
                  <a:moveTo>
                    <a:pt x="292" y="126"/>
                  </a:moveTo>
                  <a:cubicBezTo>
                    <a:pt x="301" y="126"/>
                    <a:pt x="307" y="133"/>
                    <a:pt x="307" y="141"/>
                  </a:cubicBezTo>
                  <a:cubicBezTo>
                    <a:pt x="307" y="149"/>
                    <a:pt x="301" y="156"/>
                    <a:pt x="292" y="156"/>
                  </a:cubicBezTo>
                  <a:cubicBezTo>
                    <a:pt x="284" y="156"/>
                    <a:pt x="277" y="149"/>
                    <a:pt x="277" y="141"/>
                  </a:cubicBezTo>
                  <a:cubicBezTo>
                    <a:pt x="277" y="133"/>
                    <a:pt x="284" y="126"/>
                    <a:pt x="292" y="126"/>
                  </a:cubicBezTo>
                  <a:close/>
                  <a:moveTo>
                    <a:pt x="392" y="126"/>
                  </a:moveTo>
                  <a:cubicBezTo>
                    <a:pt x="401" y="126"/>
                    <a:pt x="407" y="133"/>
                    <a:pt x="407" y="141"/>
                  </a:cubicBezTo>
                  <a:cubicBezTo>
                    <a:pt x="407" y="149"/>
                    <a:pt x="401" y="156"/>
                    <a:pt x="392" y="156"/>
                  </a:cubicBezTo>
                  <a:cubicBezTo>
                    <a:pt x="384" y="156"/>
                    <a:pt x="377" y="149"/>
                    <a:pt x="377" y="141"/>
                  </a:cubicBezTo>
                  <a:cubicBezTo>
                    <a:pt x="377" y="133"/>
                    <a:pt x="384" y="126"/>
                    <a:pt x="392" y="126"/>
                  </a:cubicBezTo>
                  <a:close/>
                  <a:moveTo>
                    <a:pt x="493" y="126"/>
                  </a:moveTo>
                  <a:cubicBezTo>
                    <a:pt x="501" y="126"/>
                    <a:pt x="508" y="133"/>
                    <a:pt x="508" y="141"/>
                  </a:cubicBezTo>
                  <a:cubicBezTo>
                    <a:pt x="508" y="149"/>
                    <a:pt x="501" y="156"/>
                    <a:pt x="493" y="156"/>
                  </a:cubicBezTo>
                  <a:cubicBezTo>
                    <a:pt x="484" y="156"/>
                    <a:pt x="477" y="149"/>
                    <a:pt x="477" y="141"/>
                  </a:cubicBezTo>
                  <a:cubicBezTo>
                    <a:pt x="477" y="133"/>
                    <a:pt x="484" y="126"/>
                    <a:pt x="493" y="126"/>
                  </a:cubicBezTo>
                  <a:close/>
                  <a:moveTo>
                    <a:pt x="593" y="126"/>
                  </a:moveTo>
                  <a:cubicBezTo>
                    <a:pt x="601" y="126"/>
                    <a:pt x="608" y="133"/>
                    <a:pt x="608" y="141"/>
                  </a:cubicBezTo>
                  <a:cubicBezTo>
                    <a:pt x="608" y="149"/>
                    <a:pt x="601" y="156"/>
                    <a:pt x="593" y="156"/>
                  </a:cubicBezTo>
                  <a:cubicBezTo>
                    <a:pt x="584" y="156"/>
                    <a:pt x="578" y="149"/>
                    <a:pt x="578" y="141"/>
                  </a:cubicBezTo>
                  <a:cubicBezTo>
                    <a:pt x="578" y="133"/>
                    <a:pt x="584" y="126"/>
                    <a:pt x="593" y="126"/>
                  </a:cubicBezTo>
                  <a:close/>
                  <a:moveTo>
                    <a:pt x="212" y="62"/>
                  </a:moveTo>
                  <a:cubicBezTo>
                    <a:pt x="212" y="68"/>
                    <a:pt x="214" y="73"/>
                    <a:pt x="218" y="77"/>
                  </a:cubicBezTo>
                  <a:cubicBezTo>
                    <a:pt x="222" y="81"/>
                    <a:pt x="227" y="83"/>
                    <a:pt x="232" y="83"/>
                  </a:cubicBezTo>
                  <a:cubicBezTo>
                    <a:pt x="238" y="83"/>
                    <a:pt x="242" y="81"/>
                    <a:pt x="246" y="77"/>
                  </a:cubicBezTo>
                  <a:cubicBezTo>
                    <a:pt x="250" y="73"/>
                    <a:pt x="252" y="68"/>
                    <a:pt x="252" y="62"/>
                  </a:cubicBezTo>
                  <a:cubicBezTo>
                    <a:pt x="252" y="56"/>
                    <a:pt x="250" y="51"/>
                    <a:pt x="246" y="47"/>
                  </a:cubicBezTo>
                  <a:cubicBezTo>
                    <a:pt x="242" y="43"/>
                    <a:pt x="238" y="41"/>
                    <a:pt x="232" y="41"/>
                  </a:cubicBezTo>
                  <a:cubicBezTo>
                    <a:pt x="227" y="41"/>
                    <a:pt x="222" y="43"/>
                    <a:pt x="218" y="47"/>
                  </a:cubicBezTo>
                  <a:cubicBezTo>
                    <a:pt x="214" y="51"/>
                    <a:pt x="212" y="56"/>
                    <a:pt x="212" y="62"/>
                  </a:cubicBezTo>
                  <a:close/>
                  <a:moveTo>
                    <a:pt x="201" y="62"/>
                  </a:moveTo>
                  <a:cubicBezTo>
                    <a:pt x="201" y="58"/>
                    <a:pt x="202" y="54"/>
                    <a:pt x="203" y="51"/>
                  </a:cubicBezTo>
                  <a:cubicBezTo>
                    <a:pt x="205" y="47"/>
                    <a:pt x="207" y="44"/>
                    <a:pt x="210" y="41"/>
                  </a:cubicBezTo>
                  <a:cubicBezTo>
                    <a:pt x="213" y="37"/>
                    <a:pt x="216" y="35"/>
                    <a:pt x="220" y="33"/>
                  </a:cubicBezTo>
                  <a:cubicBezTo>
                    <a:pt x="224" y="31"/>
                    <a:pt x="228" y="31"/>
                    <a:pt x="232" y="31"/>
                  </a:cubicBezTo>
                  <a:cubicBezTo>
                    <a:pt x="236" y="31"/>
                    <a:pt x="240" y="31"/>
                    <a:pt x="244" y="33"/>
                  </a:cubicBezTo>
                  <a:cubicBezTo>
                    <a:pt x="248" y="35"/>
                    <a:pt x="251" y="37"/>
                    <a:pt x="254" y="40"/>
                  </a:cubicBezTo>
                  <a:cubicBezTo>
                    <a:pt x="257" y="43"/>
                    <a:pt x="259" y="46"/>
                    <a:pt x="261" y="50"/>
                  </a:cubicBezTo>
                  <a:cubicBezTo>
                    <a:pt x="262" y="54"/>
                    <a:pt x="263" y="58"/>
                    <a:pt x="263" y="62"/>
                  </a:cubicBezTo>
                  <a:cubicBezTo>
                    <a:pt x="263" y="66"/>
                    <a:pt x="262" y="70"/>
                    <a:pt x="261" y="74"/>
                  </a:cubicBezTo>
                  <a:cubicBezTo>
                    <a:pt x="259" y="77"/>
                    <a:pt x="257" y="81"/>
                    <a:pt x="255" y="84"/>
                  </a:cubicBezTo>
                  <a:cubicBezTo>
                    <a:pt x="252" y="87"/>
                    <a:pt x="248" y="90"/>
                    <a:pt x="244" y="91"/>
                  </a:cubicBezTo>
                  <a:cubicBezTo>
                    <a:pt x="241" y="93"/>
                    <a:pt x="237" y="94"/>
                    <a:pt x="232" y="94"/>
                  </a:cubicBezTo>
                  <a:cubicBezTo>
                    <a:pt x="228" y="94"/>
                    <a:pt x="224" y="93"/>
                    <a:pt x="220" y="92"/>
                  </a:cubicBezTo>
                  <a:cubicBezTo>
                    <a:pt x="216" y="90"/>
                    <a:pt x="213" y="88"/>
                    <a:pt x="210" y="85"/>
                  </a:cubicBezTo>
                  <a:cubicBezTo>
                    <a:pt x="207" y="82"/>
                    <a:pt x="205" y="78"/>
                    <a:pt x="203" y="74"/>
                  </a:cubicBezTo>
                  <a:cubicBezTo>
                    <a:pt x="202" y="70"/>
                    <a:pt x="201" y="67"/>
                    <a:pt x="201" y="62"/>
                  </a:cubicBezTo>
                  <a:close/>
                  <a:moveTo>
                    <a:pt x="269" y="91"/>
                  </a:moveTo>
                  <a:lnTo>
                    <a:pt x="269" y="12"/>
                  </a:lnTo>
                  <a:lnTo>
                    <a:pt x="284" y="12"/>
                  </a:lnTo>
                  <a:lnTo>
                    <a:pt x="284" y="52"/>
                  </a:lnTo>
                  <a:lnTo>
                    <a:pt x="301" y="31"/>
                  </a:lnTo>
                  <a:lnTo>
                    <a:pt x="320" y="31"/>
                  </a:lnTo>
                  <a:lnTo>
                    <a:pt x="297" y="60"/>
                  </a:lnTo>
                  <a:lnTo>
                    <a:pt x="324" y="91"/>
                  </a:lnTo>
                  <a:lnTo>
                    <a:pt x="304" y="91"/>
                  </a:lnTo>
                  <a:lnTo>
                    <a:pt x="284" y="69"/>
                  </a:lnTo>
                  <a:lnTo>
                    <a:pt x="284" y="91"/>
                  </a:lnTo>
                  <a:lnTo>
                    <a:pt x="269" y="91"/>
                  </a:lnTo>
                  <a:close/>
                  <a:moveTo>
                    <a:pt x="378" y="93"/>
                  </a:moveTo>
                  <a:lnTo>
                    <a:pt x="364" y="93"/>
                  </a:lnTo>
                  <a:lnTo>
                    <a:pt x="364" y="87"/>
                  </a:lnTo>
                  <a:cubicBezTo>
                    <a:pt x="362" y="89"/>
                    <a:pt x="360" y="91"/>
                    <a:pt x="357" y="93"/>
                  </a:cubicBezTo>
                  <a:cubicBezTo>
                    <a:pt x="354" y="94"/>
                    <a:pt x="351" y="95"/>
                    <a:pt x="348" y="95"/>
                  </a:cubicBezTo>
                  <a:cubicBezTo>
                    <a:pt x="341" y="95"/>
                    <a:pt x="335" y="92"/>
                    <a:pt x="331" y="88"/>
                  </a:cubicBezTo>
                  <a:cubicBezTo>
                    <a:pt x="326" y="83"/>
                    <a:pt x="324" y="76"/>
                    <a:pt x="324" y="68"/>
                  </a:cubicBezTo>
                  <a:lnTo>
                    <a:pt x="324" y="34"/>
                  </a:lnTo>
                  <a:lnTo>
                    <a:pt x="337" y="33"/>
                  </a:lnTo>
                  <a:lnTo>
                    <a:pt x="337" y="65"/>
                  </a:lnTo>
                  <a:cubicBezTo>
                    <a:pt x="337" y="71"/>
                    <a:pt x="339" y="76"/>
                    <a:pt x="341" y="79"/>
                  </a:cubicBezTo>
                  <a:cubicBezTo>
                    <a:pt x="343" y="82"/>
                    <a:pt x="347" y="84"/>
                    <a:pt x="351" y="84"/>
                  </a:cubicBezTo>
                  <a:cubicBezTo>
                    <a:pt x="354" y="84"/>
                    <a:pt x="354" y="84"/>
                    <a:pt x="357" y="82"/>
                  </a:cubicBezTo>
                  <a:cubicBezTo>
                    <a:pt x="359" y="81"/>
                    <a:pt x="361" y="79"/>
                    <a:pt x="362" y="77"/>
                  </a:cubicBezTo>
                  <a:cubicBezTo>
                    <a:pt x="363" y="75"/>
                    <a:pt x="363" y="73"/>
                    <a:pt x="364" y="71"/>
                  </a:cubicBezTo>
                  <a:cubicBezTo>
                    <a:pt x="364" y="69"/>
                    <a:pt x="364" y="66"/>
                    <a:pt x="364" y="61"/>
                  </a:cubicBezTo>
                  <a:lnTo>
                    <a:pt x="364" y="34"/>
                  </a:lnTo>
                  <a:lnTo>
                    <a:pt x="378" y="34"/>
                  </a:lnTo>
                  <a:lnTo>
                    <a:pt x="378" y="93"/>
                  </a:lnTo>
                  <a:close/>
                  <a:moveTo>
                    <a:pt x="384" y="33"/>
                  </a:moveTo>
                  <a:lnTo>
                    <a:pt x="399" y="33"/>
                  </a:lnTo>
                  <a:lnTo>
                    <a:pt x="413" y="69"/>
                  </a:lnTo>
                  <a:lnTo>
                    <a:pt x="427" y="33"/>
                  </a:lnTo>
                  <a:lnTo>
                    <a:pt x="442" y="32"/>
                  </a:lnTo>
                  <a:lnTo>
                    <a:pt x="411" y="111"/>
                  </a:lnTo>
                  <a:lnTo>
                    <a:pt x="395" y="112"/>
                  </a:lnTo>
                  <a:lnTo>
                    <a:pt x="406" y="84"/>
                  </a:lnTo>
                  <a:lnTo>
                    <a:pt x="384" y="33"/>
                  </a:lnTo>
                  <a:close/>
                  <a:moveTo>
                    <a:pt x="450" y="62"/>
                  </a:moveTo>
                  <a:cubicBezTo>
                    <a:pt x="450" y="68"/>
                    <a:pt x="452" y="73"/>
                    <a:pt x="456" y="77"/>
                  </a:cubicBezTo>
                  <a:cubicBezTo>
                    <a:pt x="460" y="81"/>
                    <a:pt x="465" y="83"/>
                    <a:pt x="471" y="83"/>
                  </a:cubicBezTo>
                  <a:cubicBezTo>
                    <a:pt x="476" y="83"/>
                    <a:pt x="481" y="81"/>
                    <a:pt x="485" y="77"/>
                  </a:cubicBezTo>
                  <a:cubicBezTo>
                    <a:pt x="489" y="73"/>
                    <a:pt x="491" y="68"/>
                    <a:pt x="491" y="63"/>
                  </a:cubicBezTo>
                  <a:cubicBezTo>
                    <a:pt x="491" y="57"/>
                    <a:pt x="489" y="52"/>
                    <a:pt x="485" y="48"/>
                  </a:cubicBezTo>
                  <a:cubicBezTo>
                    <a:pt x="481" y="44"/>
                    <a:pt x="476" y="41"/>
                    <a:pt x="471" y="41"/>
                  </a:cubicBezTo>
                  <a:cubicBezTo>
                    <a:pt x="465" y="41"/>
                    <a:pt x="460" y="43"/>
                    <a:pt x="456" y="47"/>
                  </a:cubicBezTo>
                  <a:cubicBezTo>
                    <a:pt x="452" y="51"/>
                    <a:pt x="450" y="56"/>
                    <a:pt x="450" y="62"/>
                  </a:cubicBezTo>
                  <a:close/>
                  <a:moveTo>
                    <a:pt x="490" y="92"/>
                  </a:moveTo>
                  <a:lnTo>
                    <a:pt x="490" y="85"/>
                  </a:lnTo>
                  <a:cubicBezTo>
                    <a:pt x="488" y="88"/>
                    <a:pt x="485" y="90"/>
                    <a:pt x="481" y="91"/>
                  </a:cubicBezTo>
                  <a:cubicBezTo>
                    <a:pt x="478" y="93"/>
                    <a:pt x="474" y="94"/>
                    <a:pt x="470" y="94"/>
                  </a:cubicBezTo>
                  <a:cubicBezTo>
                    <a:pt x="461" y="94"/>
                    <a:pt x="454" y="91"/>
                    <a:pt x="448" y="85"/>
                  </a:cubicBezTo>
                  <a:cubicBezTo>
                    <a:pt x="442" y="79"/>
                    <a:pt x="439" y="71"/>
                    <a:pt x="439" y="62"/>
                  </a:cubicBezTo>
                  <a:cubicBezTo>
                    <a:pt x="439" y="58"/>
                    <a:pt x="440" y="54"/>
                    <a:pt x="441" y="50"/>
                  </a:cubicBezTo>
                  <a:cubicBezTo>
                    <a:pt x="443" y="46"/>
                    <a:pt x="445" y="43"/>
                    <a:pt x="447" y="40"/>
                  </a:cubicBezTo>
                  <a:cubicBezTo>
                    <a:pt x="450" y="37"/>
                    <a:pt x="454" y="35"/>
                    <a:pt x="457" y="33"/>
                  </a:cubicBezTo>
                  <a:cubicBezTo>
                    <a:pt x="461" y="32"/>
                    <a:pt x="465" y="31"/>
                    <a:pt x="470" y="31"/>
                  </a:cubicBezTo>
                  <a:cubicBezTo>
                    <a:pt x="474" y="31"/>
                    <a:pt x="478" y="32"/>
                    <a:pt x="481" y="33"/>
                  </a:cubicBezTo>
                  <a:cubicBezTo>
                    <a:pt x="484" y="35"/>
                    <a:pt x="488" y="37"/>
                    <a:pt x="490" y="40"/>
                  </a:cubicBezTo>
                  <a:lnTo>
                    <a:pt x="490" y="33"/>
                  </a:lnTo>
                  <a:lnTo>
                    <a:pt x="501" y="33"/>
                  </a:lnTo>
                  <a:lnTo>
                    <a:pt x="501" y="92"/>
                  </a:lnTo>
                  <a:lnTo>
                    <a:pt x="490" y="92"/>
                  </a:lnTo>
                  <a:close/>
                  <a:moveTo>
                    <a:pt x="548" y="62"/>
                  </a:moveTo>
                  <a:cubicBezTo>
                    <a:pt x="548" y="55"/>
                    <a:pt x="546" y="50"/>
                    <a:pt x="544" y="46"/>
                  </a:cubicBezTo>
                  <a:cubicBezTo>
                    <a:pt x="542" y="43"/>
                    <a:pt x="539" y="41"/>
                    <a:pt x="535" y="41"/>
                  </a:cubicBezTo>
                  <a:cubicBezTo>
                    <a:pt x="530" y="41"/>
                    <a:pt x="526" y="43"/>
                    <a:pt x="524" y="46"/>
                  </a:cubicBezTo>
                  <a:cubicBezTo>
                    <a:pt x="522" y="50"/>
                    <a:pt x="521" y="55"/>
                    <a:pt x="521" y="62"/>
                  </a:cubicBezTo>
                  <a:lnTo>
                    <a:pt x="521" y="92"/>
                  </a:lnTo>
                  <a:lnTo>
                    <a:pt x="511" y="92"/>
                  </a:lnTo>
                  <a:lnTo>
                    <a:pt x="511" y="33"/>
                  </a:lnTo>
                  <a:lnTo>
                    <a:pt x="520" y="33"/>
                  </a:lnTo>
                  <a:lnTo>
                    <a:pt x="520" y="40"/>
                  </a:lnTo>
                  <a:cubicBezTo>
                    <a:pt x="522" y="37"/>
                    <a:pt x="525" y="35"/>
                    <a:pt x="527" y="34"/>
                  </a:cubicBezTo>
                  <a:cubicBezTo>
                    <a:pt x="530" y="32"/>
                    <a:pt x="532" y="32"/>
                    <a:pt x="536" y="32"/>
                  </a:cubicBezTo>
                  <a:cubicBezTo>
                    <a:pt x="540" y="32"/>
                    <a:pt x="544" y="32"/>
                    <a:pt x="547" y="34"/>
                  </a:cubicBezTo>
                  <a:cubicBezTo>
                    <a:pt x="550" y="36"/>
                    <a:pt x="552" y="38"/>
                    <a:pt x="554" y="42"/>
                  </a:cubicBezTo>
                  <a:cubicBezTo>
                    <a:pt x="556" y="38"/>
                    <a:pt x="558" y="36"/>
                    <a:pt x="561" y="34"/>
                  </a:cubicBezTo>
                  <a:cubicBezTo>
                    <a:pt x="564" y="32"/>
                    <a:pt x="568" y="32"/>
                    <a:pt x="572" y="32"/>
                  </a:cubicBezTo>
                  <a:cubicBezTo>
                    <a:pt x="579" y="32"/>
                    <a:pt x="585" y="34"/>
                    <a:pt x="589" y="38"/>
                  </a:cubicBezTo>
                  <a:cubicBezTo>
                    <a:pt x="593" y="43"/>
                    <a:pt x="595" y="48"/>
                    <a:pt x="595" y="56"/>
                  </a:cubicBezTo>
                  <a:lnTo>
                    <a:pt x="595" y="92"/>
                  </a:lnTo>
                  <a:lnTo>
                    <a:pt x="584" y="92"/>
                  </a:lnTo>
                  <a:lnTo>
                    <a:pt x="584" y="57"/>
                  </a:lnTo>
                  <a:cubicBezTo>
                    <a:pt x="584" y="52"/>
                    <a:pt x="583" y="48"/>
                    <a:pt x="581" y="46"/>
                  </a:cubicBezTo>
                  <a:cubicBezTo>
                    <a:pt x="578" y="43"/>
                    <a:pt x="575" y="41"/>
                    <a:pt x="571" y="41"/>
                  </a:cubicBezTo>
                  <a:cubicBezTo>
                    <a:pt x="566" y="41"/>
                    <a:pt x="563" y="43"/>
                    <a:pt x="561" y="46"/>
                  </a:cubicBezTo>
                  <a:cubicBezTo>
                    <a:pt x="559" y="49"/>
                    <a:pt x="558" y="54"/>
                    <a:pt x="558" y="61"/>
                  </a:cubicBezTo>
                  <a:lnTo>
                    <a:pt x="558" y="92"/>
                  </a:lnTo>
                  <a:lnTo>
                    <a:pt x="548" y="92"/>
                  </a:lnTo>
                  <a:lnTo>
                    <a:pt x="548" y="62"/>
                  </a:lnTo>
                  <a:close/>
                  <a:moveTo>
                    <a:pt x="614" y="62"/>
                  </a:moveTo>
                  <a:cubicBezTo>
                    <a:pt x="614" y="68"/>
                    <a:pt x="616" y="73"/>
                    <a:pt x="620" y="77"/>
                  </a:cubicBezTo>
                  <a:cubicBezTo>
                    <a:pt x="624" y="81"/>
                    <a:pt x="629" y="83"/>
                    <a:pt x="634" y="83"/>
                  </a:cubicBezTo>
                  <a:cubicBezTo>
                    <a:pt x="640" y="83"/>
                    <a:pt x="644" y="81"/>
                    <a:pt x="649" y="77"/>
                  </a:cubicBezTo>
                  <a:cubicBezTo>
                    <a:pt x="653" y="73"/>
                    <a:pt x="655" y="68"/>
                    <a:pt x="655" y="63"/>
                  </a:cubicBezTo>
                  <a:cubicBezTo>
                    <a:pt x="655" y="57"/>
                    <a:pt x="653" y="52"/>
                    <a:pt x="649" y="48"/>
                  </a:cubicBezTo>
                  <a:cubicBezTo>
                    <a:pt x="645" y="44"/>
                    <a:pt x="640" y="41"/>
                    <a:pt x="634" y="41"/>
                  </a:cubicBezTo>
                  <a:cubicBezTo>
                    <a:pt x="629" y="41"/>
                    <a:pt x="624" y="43"/>
                    <a:pt x="620" y="47"/>
                  </a:cubicBezTo>
                  <a:cubicBezTo>
                    <a:pt x="616" y="51"/>
                    <a:pt x="614" y="56"/>
                    <a:pt x="614" y="62"/>
                  </a:cubicBezTo>
                  <a:close/>
                  <a:moveTo>
                    <a:pt x="654" y="92"/>
                  </a:moveTo>
                  <a:lnTo>
                    <a:pt x="654" y="85"/>
                  </a:lnTo>
                  <a:cubicBezTo>
                    <a:pt x="651" y="88"/>
                    <a:pt x="648" y="90"/>
                    <a:pt x="645" y="91"/>
                  </a:cubicBezTo>
                  <a:cubicBezTo>
                    <a:pt x="641" y="93"/>
                    <a:pt x="638" y="94"/>
                    <a:pt x="634" y="94"/>
                  </a:cubicBezTo>
                  <a:cubicBezTo>
                    <a:pt x="625" y="94"/>
                    <a:pt x="617" y="91"/>
                    <a:pt x="611" y="85"/>
                  </a:cubicBezTo>
                  <a:cubicBezTo>
                    <a:pt x="605" y="79"/>
                    <a:pt x="602" y="71"/>
                    <a:pt x="602" y="62"/>
                  </a:cubicBezTo>
                  <a:cubicBezTo>
                    <a:pt x="602" y="58"/>
                    <a:pt x="603" y="54"/>
                    <a:pt x="605" y="50"/>
                  </a:cubicBezTo>
                  <a:cubicBezTo>
                    <a:pt x="606" y="46"/>
                    <a:pt x="608" y="43"/>
                    <a:pt x="611" y="40"/>
                  </a:cubicBezTo>
                  <a:cubicBezTo>
                    <a:pt x="614" y="37"/>
                    <a:pt x="617" y="35"/>
                    <a:pt x="621" y="33"/>
                  </a:cubicBezTo>
                  <a:cubicBezTo>
                    <a:pt x="625" y="32"/>
                    <a:pt x="629" y="31"/>
                    <a:pt x="633" y="31"/>
                  </a:cubicBezTo>
                  <a:cubicBezTo>
                    <a:pt x="637" y="31"/>
                    <a:pt x="641" y="32"/>
                    <a:pt x="645" y="33"/>
                  </a:cubicBezTo>
                  <a:cubicBezTo>
                    <a:pt x="648" y="35"/>
                    <a:pt x="651" y="37"/>
                    <a:pt x="654" y="40"/>
                  </a:cubicBezTo>
                  <a:lnTo>
                    <a:pt x="654" y="33"/>
                  </a:lnTo>
                  <a:lnTo>
                    <a:pt x="665" y="33"/>
                  </a:lnTo>
                  <a:lnTo>
                    <a:pt x="665" y="92"/>
                  </a:lnTo>
                  <a:lnTo>
                    <a:pt x="65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223000" y="987425"/>
              <a:ext cx="250825" cy="247650"/>
            </a:xfrm>
            <a:custGeom>
              <a:avLst/>
              <a:gdLst>
                <a:gd name="T0" fmla="*/ 38 w 56"/>
                <a:gd name="T1" fmla="*/ 14 h 55"/>
                <a:gd name="T2" fmla="*/ 44 w 56"/>
                <a:gd name="T3" fmla="*/ 27 h 55"/>
                <a:gd name="T4" fmla="*/ 27 w 56"/>
                <a:gd name="T5" fmla="*/ 44 h 55"/>
                <a:gd name="T6" fmla="*/ 17 w 56"/>
                <a:gd name="T7" fmla="*/ 41 h 55"/>
                <a:gd name="T8" fmla="*/ 38 w 56"/>
                <a:gd name="T9" fmla="*/ 14 h 55"/>
                <a:gd name="T10" fmla="*/ 28 w 56"/>
                <a:gd name="T11" fmla="*/ 0 h 55"/>
                <a:gd name="T12" fmla="*/ 56 w 56"/>
                <a:gd name="T13" fmla="*/ 28 h 55"/>
                <a:gd name="T14" fmla="*/ 28 w 56"/>
                <a:gd name="T15" fmla="*/ 55 h 55"/>
                <a:gd name="T16" fmla="*/ 0 w 56"/>
                <a:gd name="T17" fmla="*/ 28 h 55"/>
                <a:gd name="T18" fmla="*/ 28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38" y="14"/>
                  </a:moveTo>
                  <a:cubicBezTo>
                    <a:pt x="42" y="17"/>
                    <a:pt x="44" y="22"/>
                    <a:pt x="44" y="27"/>
                  </a:cubicBezTo>
                  <a:cubicBezTo>
                    <a:pt x="44" y="37"/>
                    <a:pt x="36" y="44"/>
                    <a:pt x="27" y="44"/>
                  </a:cubicBezTo>
                  <a:cubicBezTo>
                    <a:pt x="23" y="44"/>
                    <a:pt x="20" y="43"/>
                    <a:pt x="17" y="41"/>
                  </a:cubicBezTo>
                  <a:lnTo>
                    <a:pt x="38" y="14"/>
                  </a:lnTo>
                  <a:close/>
                  <a:moveTo>
                    <a:pt x="28" y="0"/>
                  </a:move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5"/>
                    <a:pt x="28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484813" cy="13716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28600" y="1385887"/>
            <a:ext cx="5484813" cy="533400"/>
          </a:xfrm>
        </p:spPr>
        <p:txBody>
          <a:bodyPr/>
          <a:lstStyle>
            <a:lvl1pPr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58863"/>
            <a:ext cx="8685213" cy="5092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96036"/>
            <a:ext cx="2133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lnSpc>
                <a:spcPct val="85000"/>
              </a:lnSpc>
              <a:spcAft>
                <a:spcPts val="600"/>
              </a:spcAft>
              <a:defRPr lang="en-US" sz="1050" b="1" i="1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313" y="6396036"/>
            <a:ext cx="28956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6036"/>
            <a:ext cx="2133600" cy="365125"/>
          </a:xfrm>
        </p:spPr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313" y="6396036"/>
            <a:ext cx="28956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9" y="0"/>
            <a:ext cx="8681584" cy="9159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58863"/>
            <a:ext cx="8685212" cy="510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0325" y="6396036"/>
            <a:ext cx="3943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spcAft>
                <a:spcPts val="600"/>
              </a:spcAft>
              <a:defRPr sz="1050" b="1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960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spcAft>
                <a:spcPts val="600"/>
              </a:spcAft>
              <a:defRPr sz="1050" b="1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29400" y="6335023"/>
            <a:ext cx="2076450" cy="487150"/>
            <a:chOff x="5948363" y="766763"/>
            <a:chExt cx="2990850" cy="701675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948363" y="766763"/>
              <a:ext cx="2990850" cy="701675"/>
            </a:xfrm>
            <a:custGeom>
              <a:avLst/>
              <a:gdLst>
                <a:gd name="T0" fmla="*/ 178 w 665"/>
                <a:gd name="T1" fmla="*/ 27 h 156"/>
                <a:gd name="T2" fmla="*/ 211 w 665"/>
                <a:gd name="T3" fmla="*/ 13 h 156"/>
                <a:gd name="T4" fmla="*/ 193 w 665"/>
                <a:gd name="T5" fmla="*/ 92 h 156"/>
                <a:gd name="T6" fmla="*/ 89 w 665"/>
                <a:gd name="T7" fmla="*/ 41 h 156"/>
                <a:gd name="T8" fmla="*/ 60 w 665"/>
                <a:gd name="T9" fmla="*/ 119 h 156"/>
                <a:gd name="T10" fmla="*/ 67 w 665"/>
                <a:gd name="T11" fmla="*/ 17 h 156"/>
                <a:gd name="T12" fmla="*/ 192 w 665"/>
                <a:gd name="T13" fmla="*/ 126 h 156"/>
                <a:gd name="T14" fmla="*/ 177 w 665"/>
                <a:gd name="T15" fmla="*/ 141 h 156"/>
                <a:gd name="T16" fmla="*/ 307 w 665"/>
                <a:gd name="T17" fmla="*/ 141 h 156"/>
                <a:gd name="T18" fmla="*/ 292 w 665"/>
                <a:gd name="T19" fmla="*/ 126 h 156"/>
                <a:gd name="T20" fmla="*/ 392 w 665"/>
                <a:gd name="T21" fmla="*/ 156 h 156"/>
                <a:gd name="T22" fmla="*/ 493 w 665"/>
                <a:gd name="T23" fmla="*/ 126 h 156"/>
                <a:gd name="T24" fmla="*/ 477 w 665"/>
                <a:gd name="T25" fmla="*/ 141 h 156"/>
                <a:gd name="T26" fmla="*/ 608 w 665"/>
                <a:gd name="T27" fmla="*/ 141 h 156"/>
                <a:gd name="T28" fmla="*/ 593 w 665"/>
                <a:gd name="T29" fmla="*/ 126 h 156"/>
                <a:gd name="T30" fmla="*/ 232 w 665"/>
                <a:gd name="T31" fmla="*/ 83 h 156"/>
                <a:gd name="T32" fmla="*/ 246 w 665"/>
                <a:gd name="T33" fmla="*/ 47 h 156"/>
                <a:gd name="T34" fmla="*/ 212 w 665"/>
                <a:gd name="T35" fmla="*/ 62 h 156"/>
                <a:gd name="T36" fmla="*/ 210 w 665"/>
                <a:gd name="T37" fmla="*/ 41 h 156"/>
                <a:gd name="T38" fmla="*/ 244 w 665"/>
                <a:gd name="T39" fmla="*/ 33 h 156"/>
                <a:gd name="T40" fmla="*/ 263 w 665"/>
                <a:gd name="T41" fmla="*/ 62 h 156"/>
                <a:gd name="T42" fmla="*/ 244 w 665"/>
                <a:gd name="T43" fmla="*/ 91 h 156"/>
                <a:gd name="T44" fmla="*/ 210 w 665"/>
                <a:gd name="T45" fmla="*/ 85 h 156"/>
                <a:gd name="T46" fmla="*/ 269 w 665"/>
                <a:gd name="T47" fmla="*/ 91 h 156"/>
                <a:gd name="T48" fmla="*/ 284 w 665"/>
                <a:gd name="T49" fmla="*/ 52 h 156"/>
                <a:gd name="T50" fmla="*/ 297 w 665"/>
                <a:gd name="T51" fmla="*/ 60 h 156"/>
                <a:gd name="T52" fmla="*/ 284 w 665"/>
                <a:gd name="T53" fmla="*/ 69 h 156"/>
                <a:gd name="T54" fmla="*/ 378 w 665"/>
                <a:gd name="T55" fmla="*/ 93 h 156"/>
                <a:gd name="T56" fmla="*/ 357 w 665"/>
                <a:gd name="T57" fmla="*/ 93 h 156"/>
                <a:gd name="T58" fmla="*/ 324 w 665"/>
                <a:gd name="T59" fmla="*/ 68 h 156"/>
                <a:gd name="T60" fmla="*/ 337 w 665"/>
                <a:gd name="T61" fmla="*/ 65 h 156"/>
                <a:gd name="T62" fmla="*/ 357 w 665"/>
                <a:gd name="T63" fmla="*/ 82 h 156"/>
                <a:gd name="T64" fmla="*/ 364 w 665"/>
                <a:gd name="T65" fmla="*/ 61 h 156"/>
                <a:gd name="T66" fmla="*/ 378 w 665"/>
                <a:gd name="T67" fmla="*/ 93 h 156"/>
                <a:gd name="T68" fmla="*/ 413 w 665"/>
                <a:gd name="T69" fmla="*/ 69 h 156"/>
                <a:gd name="T70" fmla="*/ 411 w 665"/>
                <a:gd name="T71" fmla="*/ 111 h 156"/>
                <a:gd name="T72" fmla="*/ 384 w 665"/>
                <a:gd name="T73" fmla="*/ 33 h 156"/>
                <a:gd name="T74" fmla="*/ 471 w 665"/>
                <a:gd name="T75" fmla="*/ 83 h 156"/>
                <a:gd name="T76" fmla="*/ 485 w 665"/>
                <a:gd name="T77" fmla="*/ 48 h 156"/>
                <a:gd name="T78" fmla="*/ 450 w 665"/>
                <a:gd name="T79" fmla="*/ 62 h 156"/>
                <a:gd name="T80" fmla="*/ 481 w 665"/>
                <a:gd name="T81" fmla="*/ 91 h 156"/>
                <a:gd name="T82" fmla="*/ 439 w 665"/>
                <a:gd name="T83" fmla="*/ 62 h 156"/>
                <a:gd name="T84" fmla="*/ 457 w 665"/>
                <a:gd name="T85" fmla="*/ 33 h 156"/>
                <a:gd name="T86" fmla="*/ 490 w 665"/>
                <a:gd name="T87" fmla="*/ 40 h 156"/>
                <a:gd name="T88" fmla="*/ 501 w 665"/>
                <a:gd name="T89" fmla="*/ 92 h 156"/>
                <a:gd name="T90" fmla="*/ 544 w 665"/>
                <a:gd name="T91" fmla="*/ 46 h 156"/>
                <a:gd name="T92" fmla="*/ 521 w 665"/>
                <a:gd name="T93" fmla="*/ 62 h 156"/>
                <a:gd name="T94" fmla="*/ 511 w 665"/>
                <a:gd name="T95" fmla="*/ 33 h 156"/>
                <a:gd name="T96" fmla="*/ 527 w 665"/>
                <a:gd name="T97" fmla="*/ 34 h 156"/>
                <a:gd name="T98" fmla="*/ 554 w 665"/>
                <a:gd name="T99" fmla="*/ 42 h 156"/>
                <a:gd name="T100" fmla="*/ 589 w 665"/>
                <a:gd name="T101" fmla="*/ 38 h 156"/>
                <a:gd name="T102" fmla="*/ 584 w 665"/>
                <a:gd name="T103" fmla="*/ 92 h 156"/>
                <a:gd name="T104" fmla="*/ 571 w 665"/>
                <a:gd name="T105" fmla="*/ 41 h 156"/>
                <a:gd name="T106" fmla="*/ 558 w 665"/>
                <a:gd name="T107" fmla="*/ 92 h 156"/>
                <a:gd name="T108" fmla="*/ 614 w 665"/>
                <a:gd name="T109" fmla="*/ 62 h 156"/>
                <a:gd name="T110" fmla="*/ 649 w 665"/>
                <a:gd name="T111" fmla="*/ 77 h 156"/>
                <a:gd name="T112" fmla="*/ 634 w 665"/>
                <a:gd name="T113" fmla="*/ 41 h 156"/>
                <a:gd name="T114" fmla="*/ 654 w 665"/>
                <a:gd name="T115" fmla="*/ 92 h 156"/>
                <a:gd name="T116" fmla="*/ 634 w 665"/>
                <a:gd name="T117" fmla="*/ 94 h 156"/>
                <a:gd name="T118" fmla="*/ 605 w 665"/>
                <a:gd name="T119" fmla="*/ 50 h 156"/>
                <a:gd name="T120" fmla="*/ 633 w 665"/>
                <a:gd name="T121" fmla="*/ 31 h 156"/>
                <a:gd name="T122" fmla="*/ 654 w 665"/>
                <a:gd name="T123" fmla="*/ 33 h 156"/>
                <a:gd name="T124" fmla="*/ 654 w 665"/>
                <a:gd name="T125" fmla="*/ 9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5" h="156">
                  <a:moveTo>
                    <a:pt x="193" y="92"/>
                  </a:moveTo>
                  <a:lnTo>
                    <a:pt x="178" y="92"/>
                  </a:lnTo>
                  <a:lnTo>
                    <a:pt x="178" y="27"/>
                  </a:lnTo>
                  <a:lnTo>
                    <a:pt x="160" y="27"/>
                  </a:lnTo>
                  <a:lnTo>
                    <a:pt x="160" y="13"/>
                  </a:lnTo>
                  <a:lnTo>
                    <a:pt x="211" y="13"/>
                  </a:lnTo>
                  <a:lnTo>
                    <a:pt x="211" y="27"/>
                  </a:lnTo>
                  <a:lnTo>
                    <a:pt x="193" y="27"/>
                  </a:lnTo>
                  <a:lnTo>
                    <a:pt x="193" y="92"/>
                  </a:lnTo>
                  <a:close/>
                  <a:moveTo>
                    <a:pt x="60" y="0"/>
                  </a:moveTo>
                  <a:cubicBezTo>
                    <a:pt x="92" y="0"/>
                    <a:pt x="119" y="26"/>
                    <a:pt x="119" y="59"/>
                  </a:cubicBezTo>
                  <a:cubicBezTo>
                    <a:pt x="113" y="48"/>
                    <a:pt x="102" y="41"/>
                    <a:pt x="89" y="41"/>
                  </a:cubicBezTo>
                  <a:cubicBezTo>
                    <a:pt x="69" y="41"/>
                    <a:pt x="53" y="57"/>
                    <a:pt x="53" y="77"/>
                  </a:cubicBezTo>
                  <a:cubicBezTo>
                    <a:pt x="53" y="96"/>
                    <a:pt x="68" y="111"/>
                    <a:pt x="87" y="112"/>
                  </a:cubicBezTo>
                  <a:cubicBezTo>
                    <a:pt x="79" y="116"/>
                    <a:pt x="69" y="119"/>
                    <a:pt x="60" y="119"/>
                  </a:cubicBezTo>
                  <a:cubicBezTo>
                    <a:pt x="27" y="119"/>
                    <a:pt x="0" y="92"/>
                    <a:pt x="0" y="59"/>
                  </a:cubicBezTo>
                  <a:cubicBezTo>
                    <a:pt x="0" y="47"/>
                    <a:pt x="4" y="36"/>
                    <a:pt x="10" y="27"/>
                  </a:cubicBezTo>
                  <a:cubicBezTo>
                    <a:pt x="12" y="18"/>
                    <a:pt x="62" y="17"/>
                    <a:pt x="67" y="17"/>
                  </a:cubicBezTo>
                  <a:cubicBezTo>
                    <a:pt x="72" y="14"/>
                    <a:pt x="31" y="8"/>
                    <a:pt x="29" y="9"/>
                  </a:cubicBezTo>
                  <a:cubicBezTo>
                    <a:pt x="38" y="3"/>
                    <a:pt x="48" y="0"/>
                    <a:pt x="60" y="0"/>
                  </a:cubicBezTo>
                  <a:close/>
                  <a:moveTo>
                    <a:pt x="192" y="126"/>
                  </a:moveTo>
                  <a:cubicBezTo>
                    <a:pt x="201" y="126"/>
                    <a:pt x="207" y="133"/>
                    <a:pt x="207" y="141"/>
                  </a:cubicBezTo>
                  <a:cubicBezTo>
                    <a:pt x="207" y="149"/>
                    <a:pt x="201" y="156"/>
                    <a:pt x="192" y="156"/>
                  </a:cubicBezTo>
                  <a:cubicBezTo>
                    <a:pt x="184" y="156"/>
                    <a:pt x="177" y="149"/>
                    <a:pt x="177" y="141"/>
                  </a:cubicBezTo>
                  <a:cubicBezTo>
                    <a:pt x="177" y="133"/>
                    <a:pt x="184" y="126"/>
                    <a:pt x="192" y="126"/>
                  </a:cubicBezTo>
                  <a:close/>
                  <a:moveTo>
                    <a:pt x="292" y="126"/>
                  </a:moveTo>
                  <a:cubicBezTo>
                    <a:pt x="301" y="126"/>
                    <a:pt x="307" y="133"/>
                    <a:pt x="307" y="141"/>
                  </a:cubicBezTo>
                  <a:cubicBezTo>
                    <a:pt x="307" y="149"/>
                    <a:pt x="301" y="156"/>
                    <a:pt x="292" y="156"/>
                  </a:cubicBezTo>
                  <a:cubicBezTo>
                    <a:pt x="284" y="156"/>
                    <a:pt x="277" y="149"/>
                    <a:pt x="277" y="141"/>
                  </a:cubicBezTo>
                  <a:cubicBezTo>
                    <a:pt x="277" y="133"/>
                    <a:pt x="284" y="126"/>
                    <a:pt x="292" y="126"/>
                  </a:cubicBezTo>
                  <a:close/>
                  <a:moveTo>
                    <a:pt x="392" y="126"/>
                  </a:moveTo>
                  <a:cubicBezTo>
                    <a:pt x="401" y="126"/>
                    <a:pt x="407" y="133"/>
                    <a:pt x="407" y="141"/>
                  </a:cubicBezTo>
                  <a:cubicBezTo>
                    <a:pt x="407" y="149"/>
                    <a:pt x="401" y="156"/>
                    <a:pt x="392" y="156"/>
                  </a:cubicBezTo>
                  <a:cubicBezTo>
                    <a:pt x="384" y="156"/>
                    <a:pt x="377" y="149"/>
                    <a:pt x="377" y="141"/>
                  </a:cubicBezTo>
                  <a:cubicBezTo>
                    <a:pt x="377" y="133"/>
                    <a:pt x="384" y="126"/>
                    <a:pt x="392" y="126"/>
                  </a:cubicBezTo>
                  <a:close/>
                  <a:moveTo>
                    <a:pt x="493" y="126"/>
                  </a:moveTo>
                  <a:cubicBezTo>
                    <a:pt x="501" y="126"/>
                    <a:pt x="508" y="133"/>
                    <a:pt x="508" y="141"/>
                  </a:cubicBezTo>
                  <a:cubicBezTo>
                    <a:pt x="508" y="149"/>
                    <a:pt x="501" y="156"/>
                    <a:pt x="493" y="156"/>
                  </a:cubicBezTo>
                  <a:cubicBezTo>
                    <a:pt x="484" y="156"/>
                    <a:pt x="477" y="149"/>
                    <a:pt x="477" y="141"/>
                  </a:cubicBezTo>
                  <a:cubicBezTo>
                    <a:pt x="477" y="133"/>
                    <a:pt x="484" y="126"/>
                    <a:pt x="493" y="126"/>
                  </a:cubicBezTo>
                  <a:close/>
                  <a:moveTo>
                    <a:pt x="593" y="126"/>
                  </a:moveTo>
                  <a:cubicBezTo>
                    <a:pt x="601" y="126"/>
                    <a:pt x="608" y="133"/>
                    <a:pt x="608" y="141"/>
                  </a:cubicBezTo>
                  <a:cubicBezTo>
                    <a:pt x="608" y="149"/>
                    <a:pt x="601" y="156"/>
                    <a:pt x="593" y="156"/>
                  </a:cubicBezTo>
                  <a:cubicBezTo>
                    <a:pt x="584" y="156"/>
                    <a:pt x="578" y="149"/>
                    <a:pt x="578" y="141"/>
                  </a:cubicBezTo>
                  <a:cubicBezTo>
                    <a:pt x="578" y="133"/>
                    <a:pt x="584" y="126"/>
                    <a:pt x="593" y="126"/>
                  </a:cubicBezTo>
                  <a:close/>
                  <a:moveTo>
                    <a:pt x="212" y="62"/>
                  </a:moveTo>
                  <a:cubicBezTo>
                    <a:pt x="212" y="68"/>
                    <a:pt x="214" y="73"/>
                    <a:pt x="218" y="77"/>
                  </a:cubicBezTo>
                  <a:cubicBezTo>
                    <a:pt x="222" y="81"/>
                    <a:pt x="227" y="83"/>
                    <a:pt x="232" y="83"/>
                  </a:cubicBezTo>
                  <a:cubicBezTo>
                    <a:pt x="238" y="83"/>
                    <a:pt x="242" y="81"/>
                    <a:pt x="246" y="77"/>
                  </a:cubicBezTo>
                  <a:cubicBezTo>
                    <a:pt x="250" y="73"/>
                    <a:pt x="252" y="68"/>
                    <a:pt x="252" y="62"/>
                  </a:cubicBezTo>
                  <a:cubicBezTo>
                    <a:pt x="252" y="56"/>
                    <a:pt x="250" y="51"/>
                    <a:pt x="246" y="47"/>
                  </a:cubicBezTo>
                  <a:cubicBezTo>
                    <a:pt x="242" y="43"/>
                    <a:pt x="238" y="41"/>
                    <a:pt x="232" y="41"/>
                  </a:cubicBezTo>
                  <a:cubicBezTo>
                    <a:pt x="227" y="41"/>
                    <a:pt x="222" y="43"/>
                    <a:pt x="218" y="47"/>
                  </a:cubicBezTo>
                  <a:cubicBezTo>
                    <a:pt x="214" y="51"/>
                    <a:pt x="212" y="56"/>
                    <a:pt x="212" y="62"/>
                  </a:cubicBezTo>
                  <a:close/>
                  <a:moveTo>
                    <a:pt x="201" y="62"/>
                  </a:moveTo>
                  <a:cubicBezTo>
                    <a:pt x="201" y="58"/>
                    <a:pt x="202" y="54"/>
                    <a:pt x="203" y="51"/>
                  </a:cubicBezTo>
                  <a:cubicBezTo>
                    <a:pt x="205" y="47"/>
                    <a:pt x="207" y="44"/>
                    <a:pt x="210" y="41"/>
                  </a:cubicBezTo>
                  <a:cubicBezTo>
                    <a:pt x="213" y="37"/>
                    <a:pt x="216" y="35"/>
                    <a:pt x="220" y="33"/>
                  </a:cubicBezTo>
                  <a:cubicBezTo>
                    <a:pt x="224" y="31"/>
                    <a:pt x="228" y="31"/>
                    <a:pt x="232" y="31"/>
                  </a:cubicBezTo>
                  <a:cubicBezTo>
                    <a:pt x="236" y="31"/>
                    <a:pt x="240" y="31"/>
                    <a:pt x="244" y="33"/>
                  </a:cubicBezTo>
                  <a:cubicBezTo>
                    <a:pt x="248" y="35"/>
                    <a:pt x="251" y="37"/>
                    <a:pt x="254" y="40"/>
                  </a:cubicBezTo>
                  <a:cubicBezTo>
                    <a:pt x="257" y="43"/>
                    <a:pt x="259" y="46"/>
                    <a:pt x="261" y="50"/>
                  </a:cubicBezTo>
                  <a:cubicBezTo>
                    <a:pt x="262" y="54"/>
                    <a:pt x="263" y="58"/>
                    <a:pt x="263" y="62"/>
                  </a:cubicBezTo>
                  <a:cubicBezTo>
                    <a:pt x="263" y="66"/>
                    <a:pt x="262" y="70"/>
                    <a:pt x="261" y="74"/>
                  </a:cubicBezTo>
                  <a:cubicBezTo>
                    <a:pt x="259" y="77"/>
                    <a:pt x="257" y="81"/>
                    <a:pt x="255" y="84"/>
                  </a:cubicBezTo>
                  <a:cubicBezTo>
                    <a:pt x="252" y="87"/>
                    <a:pt x="248" y="90"/>
                    <a:pt x="244" y="91"/>
                  </a:cubicBezTo>
                  <a:cubicBezTo>
                    <a:pt x="241" y="93"/>
                    <a:pt x="237" y="94"/>
                    <a:pt x="232" y="94"/>
                  </a:cubicBezTo>
                  <a:cubicBezTo>
                    <a:pt x="228" y="94"/>
                    <a:pt x="224" y="93"/>
                    <a:pt x="220" y="92"/>
                  </a:cubicBezTo>
                  <a:cubicBezTo>
                    <a:pt x="216" y="90"/>
                    <a:pt x="213" y="88"/>
                    <a:pt x="210" y="85"/>
                  </a:cubicBezTo>
                  <a:cubicBezTo>
                    <a:pt x="207" y="82"/>
                    <a:pt x="205" y="78"/>
                    <a:pt x="203" y="74"/>
                  </a:cubicBezTo>
                  <a:cubicBezTo>
                    <a:pt x="202" y="70"/>
                    <a:pt x="201" y="67"/>
                    <a:pt x="201" y="62"/>
                  </a:cubicBezTo>
                  <a:close/>
                  <a:moveTo>
                    <a:pt x="269" y="91"/>
                  </a:moveTo>
                  <a:lnTo>
                    <a:pt x="269" y="12"/>
                  </a:lnTo>
                  <a:lnTo>
                    <a:pt x="284" y="12"/>
                  </a:lnTo>
                  <a:lnTo>
                    <a:pt x="284" y="52"/>
                  </a:lnTo>
                  <a:lnTo>
                    <a:pt x="301" y="31"/>
                  </a:lnTo>
                  <a:lnTo>
                    <a:pt x="320" y="31"/>
                  </a:lnTo>
                  <a:lnTo>
                    <a:pt x="297" y="60"/>
                  </a:lnTo>
                  <a:lnTo>
                    <a:pt x="324" y="91"/>
                  </a:lnTo>
                  <a:lnTo>
                    <a:pt x="304" y="91"/>
                  </a:lnTo>
                  <a:lnTo>
                    <a:pt x="284" y="69"/>
                  </a:lnTo>
                  <a:lnTo>
                    <a:pt x="284" y="91"/>
                  </a:lnTo>
                  <a:lnTo>
                    <a:pt x="269" y="91"/>
                  </a:lnTo>
                  <a:close/>
                  <a:moveTo>
                    <a:pt x="378" y="93"/>
                  </a:moveTo>
                  <a:lnTo>
                    <a:pt x="364" y="93"/>
                  </a:lnTo>
                  <a:lnTo>
                    <a:pt x="364" y="87"/>
                  </a:lnTo>
                  <a:cubicBezTo>
                    <a:pt x="362" y="89"/>
                    <a:pt x="360" y="91"/>
                    <a:pt x="357" y="93"/>
                  </a:cubicBezTo>
                  <a:cubicBezTo>
                    <a:pt x="354" y="94"/>
                    <a:pt x="351" y="95"/>
                    <a:pt x="348" y="95"/>
                  </a:cubicBezTo>
                  <a:cubicBezTo>
                    <a:pt x="341" y="95"/>
                    <a:pt x="335" y="92"/>
                    <a:pt x="331" y="88"/>
                  </a:cubicBezTo>
                  <a:cubicBezTo>
                    <a:pt x="326" y="83"/>
                    <a:pt x="324" y="76"/>
                    <a:pt x="324" y="68"/>
                  </a:cubicBezTo>
                  <a:lnTo>
                    <a:pt x="324" y="34"/>
                  </a:lnTo>
                  <a:lnTo>
                    <a:pt x="337" y="33"/>
                  </a:lnTo>
                  <a:lnTo>
                    <a:pt x="337" y="65"/>
                  </a:lnTo>
                  <a:cubicBezTo>
                    <a:pt x="337" y="71"/>
                    <a:pt x="339" y="76"/>
                    <a:pt x="341" y="79"/>
                  </a:cubicBezTo>
                  <a:cubicBezTo>
                    <a:pt x="343" y="82"/>
                    <a:pt x="347" y="84"/>
                    <a:pt x="351" y="84"/>
                  </a:cubicBezTo>
                  <a:cubicBezTo>
                    <a:pt x="354" y="84"/>
                    <a:pt x="354" y="84"/>
                    <a:pt x="357" y="82"/>
                  </a:cubicBezTo>
                  <a:cubicBezTo>
                    <a:pt x="359" y="81"/>
                    <a:pt x="361" y="79"/>
                    <a:pt x="362" y="77"/>
                  </a:cubicBezTo>
                  <a:cubicBezTo>
                    <a:pt x="363" y="75"/>
                    <a:pt x="363" y="73"/>
                    <a:pt x="364" y="71"/>
                  </a:cubicBezTo>
                  <a:cubicBezTo>
                    <a:pt x="364" y="69"/>
                    <a:pt x="364" y="66"/>
                    <a:pt x="364" y="61"/>
                  </a:cubicBezTo>
                  <a:lnTo>
                    <a:pt x="364" y="34"/>
                  </a:lnTo>
                  <a:lnTo>
                    <a:pt x="378" y="34"/>
                  </a:lnTo>
                  <a:lnTo>
                    <a:pt x="378" y="93"/>
                  </a:lnTo>
                  <a:close/>
                  <a:moveTo>
                    <a:pt x="384" y="33"/>
                  </a:moveTo>
                  <a:lnTo>
                    <a:pt x="399" y="33"/>
                  </a:lnTo>
                  <a:lnTo>
                    <a:pt x="413" y="69"/>
                  </a:lnTo>
                  <a:lnTo>
                    <a:pt x="427" y="33"/>
                  </a:lnTo>
                  <a:lnTo>
                    <a:pt x="442" y="32"/>
                  </a:lnTo>
                  <a:lnTo>
                    <a:pt x="411" y="111"/>
                  </a:lnTo>
                  <a:lnTo>
                    <a:pt x="395" y="112"/>
                  </a:lnTo>
                  <a:lnTo>
                    <a:pt x="406" y="84"/>
                  </a:lnTo>
                  <a:lnTo>
                    <a:pt x="384" y="33"/>
                  </a:lnTo>
                  <a:close/>
                  <a:moveTo>
                    <a:pt x="450" y="62"/>
                  </a:moveTo>
                  <a:cubicBezTo>
                    <a:pt x="450" y="68"/>
                    <a:pt x="452" y="73"/>
                    <a:pt x="456" y="77"/>
                  </a:cubicBezTo>
                  <a:cubicBezTo>
                    <a:pt x="460" y="81"/>
                    <a:pt x="465" y="83"/>
                    <a:pt x="471" y="83"/>
                  </a:cubicBezTo>
                  <a:cubicBezTo>
                    <a:pt x="476" y="83"/>
                    <a:pt x="481" y="81"/>
                    <a:pt x="485" y="77"/>
                  </a:cubicBezTo>
                  <a:cubicBezTo>
                    <a:pt x="489" y="73"/>
                    <a:pt x="491" y="68"/>
                    <a:pt x="491" y="63"/>
                  </a:cubicBezTo>
                  <a:cubicBezTo>
                    <a:pt x="491" y="57"/>
                    <a:pt x="489" y="52"/>
                    <a:pt x="485" y="48"/>
                  </a:cubicBezTo>
                  <a:cubicBezTo>
                    <a:pt x="481" y="44"/>
                    <a:pt x="476" y="41"/>
                    <a:pt x="471" y="41"/>
                  </a:cubicBezTo>
                  <a:cubicBezTo>
                    <a:pt x="465" y="41"/>
                    <a:pt x="460" y="43"/>
                    <a:pt x="456" y="47"/>
                  </a:cubicBezTo>
                  <a:cubicBezTo>
                    <a:pt x="452" y="51"/>
                    <a:pt x="450" y="56"/>
                    <a:pt x="450" y="62"/>
                  </a:cubicBezTo>
                  <a:close/>
                  <a:moveTo>
                    <a:pt x="490" y="92"/>
                  </a:moveTo>
                  <a:lnTo>
                    <a:pt x="490" y="85"/>
                  </a:lnTo>
                  <a:cubicBezTo>
                    <a:pt x="488" y="88"/>
                    <a:pt x="485" y="90"/>
                    <a:pt x="481" y="91"/>
                  </a:cubicBezTo>
                  <a:cubicBezTo>
                    <a:pt x="478" y="93"/>
                    <a:pt x="474" y="94"/>
                    <a:pt x="470" y="94"/>
                  </a:cubicBezTo>
                  <a:cubicBezTo>
                    <a:pt x="461" y="94"/>
                    <a:pt x="454" y="91"/>
                    <a:pt x="448" y="85"/>
                  </a:cubicBezTo>
                  <a:cubicBezTo>
                    <a:pt x="442" y="79"/>
                    <a:pt x="439" y="71"/>
                    <a:pt x="439" y="62"/>
                  </a:cubicBezTo>
                  <a:cubicBezTo>
                    <a:pt x="439" y="58"/>
                    <a:pt x="440" y="54"/>
                    <a:pt x="441" y="50"/>
                  </a:cubicBezTo>
                  <a:cubicBezTo>
                    <a:pt x="443" y="46"/>
                    <a:pt x="445" y="43"/>
                    <a:pt x="447" y="40"/>
                  </a:cubicBezTo>
                  <a:cubicBezTo>
                    <a:pt x="450" y="37"/>
                    <a:pt x="454" y="35"/>
                    <a:pt x="457" y="33"/>
                  </a:cubicBezTo>
                  <a:cubicBezTo>
                    <a:pt x="461" y="32"/>
                    <a:pt x="465" y="31"/>
                    <a:pt x="470" y="31"/>
                  </a:cubicBezTo>
                  <a:cubicBezTo>
                    <a:pt x="474" y="31"/>
                    <a:pt x="478" y="32"/>
                    <a:pt x="481" y="33"/>
                  </a:cubicBezTo>
                  <a:cubicBezTo>
                    <a:pt x="484" y="35"/>
                    <a:pt x="488" y="37"/>
                    <a:pt x="490" y="40"/>
                  </a:cubicBezTo>
                  <a:lnTo>
                    <a:pt x="490" y="33"/>
                  </a:lnTo>
                  <a:lnTo>
                    <a:pt x="501" y="33"/>
                  </a:lnTo>
                  <a:lnTo>
                    <a:pt x="501" y="92"/>
                  </a:lnTo>
                  <a:lnTo>
                    <a:pt x="490" y="92"/>
                  </a:lnTo>
                  <a:close/>
                  <a:moveTo>
                    <a:pt x="548" y="62"/>
                  </a:moveTo>
                  <a:cubicBezTo>
                    <a:pt x="548" y="55"/>
                    <a:pt x="546" y="50"/>
                    <a:pt x="544" y="46"/>
                  </a:cubicBezTo>
                  <a:cubicBezTo>
                    <a:pt x="542" y="43"/>
                    <a:pt x="539" y="41"/>
                    <a:pt x="535" y="41"/>
                  </a:cubicBezTo>
                  <a:cubicBezTo>
                    <a:pt x="530" y="41"/>
                    <a:pt x="526" y="43"/>
                    <a:pt x="524" y="46"/>
                  </a:cubicBezTo>
                  <a:cubicBezTo>
                    <a:pt x="522" y="50"/>
                    <a:pt x="521" y="55"/>
                    <a:pt x="521" y="62"/>
                  </a:cubicBezTo>
                  <a:lnTo>
                    <a:pt x="521" y="92"/>
                  </a:lnTo>
                  <a:lnTo>
                    <a:pt x="511" y="92"/>
                  </a:lnTo>
                  <a:lnTo>
                    <a:pt x="511" y="33"/>
                  </a:lnTo>
                  <a:lnTo>
                    <a:pt x="520" y="33"/>
                  </a:lnTo>
                  <a:lnTo>
                    <a:pt x="520" y="40"/>
                  </a:lnTo>
                  <a:cubicBezTo>
                    <a:pt x="522" y="37"/>
                    <a:pt x="525" y="35"/>
                    <a:pt x="527" y="34"/>
                  </a:cubicBezTo>
                  <a:cubicBezTo>
                    <a:pt x="530" y="32"/>
                    <a:pt x="532" y="32"/>
                    <a:pt x="536" y="32"/>
                  </a:cubicBezTo>
                  <a:cubicBezTo>
                    <a:pt x="540" y="32"/>
                    <a:pt x="544" y="32"/>
                    <a:pt x="547" y="34"/>
                  </a:cubicBezTo>
                  <a:cubicBezTo>
                    <a:pt x="550" y="36"/>
                    <a:pt x="552" y="38"/>
                    <a:pt x="554" y="42"/>
                  </a:cubicBezTo>
                  <a:cubicBezTo>
                    <a:pt x="556" y="38"/>
                    <a:pt x="558" y="36"/>
                    <a:pt x="561" y="34"/>
                  </a:cubicBezTo>
                  <a:cubicBezTo>
                    <a:pt x="564" y="32"/>
                    <a:pt x="568" y="32"/>
                    <a:pt x="572" y="32"/>
                  </a:cubicBezTo>
                  <a:cubicBezTo>
                    <a:pt x="579" y="32"/>
                    <a:pt x="585" y="34"/>
                    <a:pt x="589" y="38"/>
                  </a:cubicBezTo>
                  <a:cubicBezTo>
                    <a:pt x="593" y="43"/>
                    <a:pt x="595" y="48"/>
                    <a:pt x="595" y="56"/>
                  </a:cubicBezTo>
                  <a:lnTo>
                    <a:pt x="595" y="92"/>
                  </a:lnTo>
                  <a:lnTo>
                    <a:pt x="584" y="92"/>
                  </a:lnTo>
                  <a:lnTo>
                    <a:pt x="584" y="57"/>
                  </a:lnTo>
                  <a:cubicBezTo>
                    <a:pt x="584" y="52"/>
                    <a:pt x="583" y="48"/>
                    <a:pt x="581" y="46"/>
                  </a:cubicBezTo>
                  <a:cubicBezTo>
                    <a:pt x="578" y="43"/>
                    <a:pt x="575" y="41"/>
                    <a:pt x="571" y="41"/>
                  </a:cubicBezTo>
                  <a:cubicBezTo>
                    <a:pt x="566" y="41"/>
                    <a:pt x="563" y="43"/>
                    <a:pt x="561" y="46"/>
                  </a:cubicBezTo>
                  <a:cubicBezTo>
                    <a:pt x="559" y="49"/>
                    <a:pt x="558" y="54"/>
                    <a:pt x="558" y="61"/>
                  </a:cubicBezTo>
                  <a:lnTo>
                    <a:pt x="558" y="92"/>
                  </a:lnTo>
                  <a:lnTo>
                    <a:pt x="548" y="92"/>
                  </a:lnTo>
                  <a:lnTo>
                    <a:pt x="548" y="62"/>
                  </a:lnTo>
                  <a:close/>
                  <a:moveTo>
                    <a:pt x="614" y="62"/>
                  </a:moveTo>
                  <a:cubicBezTo>
                    <a:pt x="614" y="68"/>
                    <a:pt x="616" y="73"/>
                    <a:pt x="620" y="77"/>
                  </a:cubicBezTo>
                  <a:cubicBezTo>
                    <a:pt x="624" y="81"/>
                    <a:pt x="629" y="83"/>
                    <a:pt x="634" y="83"/>
                  </a:cubicBezTo>
                  <a:cubicBezTo>
                    <a:pt x="640" y="83"/>
                    <a:pt x="644" y="81"/>
                    <a:pt x="649" y="77"/>
                  </a:cubicBezTo>
                  <a:cubicBezTo>
                    <a:pt x="653" y="73"/>
                    <a:pt x="655" y="68"/>
                    <a:pt x="655" y="63"/>
                  </a:cubicBezTo>
                  <a:cubicBezTo>
                    <a:pt x="655" y="57"/>
                    <a:pt x="653" y="52"/>
                    <a:pt x="649" y="48"/>
                  </a:cubicBezTo>
                  <a:cubicBezTo>
                    <a:pt x="645" y="44"/>
                    <a:pt x="640" y="41"/>
                    <a:pt x="634" y="41"/>
                  </a:cubicBezTo>
                  <a:cubicBezTo>
                    <a:pt x="629" y="41"/>
                    <a:pt x="624" y="43"/>
                    <a:pt x="620" y="47"/>
                  </a:cubicBezTo>
                  <a:cubicBezTo>
                    <a:pt x="616" y="51"/>
                    <a:pt x="614" y="56"/>
                    <a:pt x="614" y="62"/>
                  </a:cubicBezTo>
                  <a:close/>
                  <a:moveTo>
                    <a:pt x="654" y="92"/>
                  </a:moveTo>
                  <a:lnTo>
                    <a:pt x="654" y="85"/>
                  </a:lnTo>
                  <a:cubicBezTo>
                    <a:pt x="651" y="88"/>
                    <a:pt x="648" y="90"/>
                    <a:pt x="645" y="91"/>
                  </a:cubicBezTo>
                  <a:cubicBezTo>
                    <a:pt x="641" y="93"/>
                    <a:pt x="638" y="94"/>
                    <a:pt x="634" y="94"/>
                  </a:cubicBezTo>
                  <a:cubicBezTo>
                    <a:pt x="625" y="94"/>
                    <a:pt x="617" y="91"/>
                    <a:pt x="611" y="85"/>
                  </a:cubicBezTo>
                  <a:cubicBezTo>
                    <a:pt x="605" y="79"/>
                    <a:pt x="602" y="71"/>
                    <a:pt x="602" y="62"/>
                  </a:cubicBezTo>
                  <a:cubicBezTo>
                    <a:pt x="602" y="58"/>
                    <a:pt x="603" y="54"/>
                    <a:pt x="605" y="50"/>
                  </a:cubicBezTo>
                  <a:cubicBezTo>
                    <a:pt x="606" y="46"/>
                    <a:pt x="608" y="43"/>
                    <a:pt x="611" y="40"/>
                  </a:cubicBezTo>
                  <a:cubicBezTo>
                    <a:pt x="614" y="37"/>
                    <a:pt x="617" y="35"/>
                    <a:pt x="621" y="33"/>
                  </a:cubicBezTo>
                  <a:cubicBezTo>
                    <a:pt x="625" y="32"/>
                    <a:pt x="629" y="31"/>
                    <a:pt x="633" y="31"/>
                  </a:cubicBezTo>
                  <a:cubicBezTo>
                    <a:pt x="637" y="31"/>
                    <a:pt x="641" y="32"/>
                    <a:pt x="645" y="33"/>
                  </a:cubicBezTo>
                  <a:cubicBezTo>
                    <a:pt x="648" y="35"/>
                    <a:pt x="651" y="37"/>
                    <a:pt x="654" y="40"/>
                  </a:cubicBezTo>
                  <a:lnTo>
                    <a:pt x="654" y="33"/>
                  </a:lnTo>
                  <a:lnTo>
                    <a:pt x="665" y="33"/>
                  </a:lnTo>
                  <a:lnTo>
                    <a:pt x="665" y="92"/>
                  </a:lnTo>
                  <a:lnTo>
                    <a:pt x="65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223000" y="987425"/>
              <a:ext cx="250825" cy="247650"/>
            </a:xfrm>
            <a:custGeom>
              <a:avLst/>
              <a:gdLst>
                <a:gd name="T0" fmla="*/ 38 w 56"/>
                <a:gd name="T1" fmla="*/ 14 h 55"/>
                <a:gd name="T2" fmla="*/ 44 w 56"/>
                <a:gd name="T3" fmla="*/ 27 h 55"/>
                <a:gd name="T4" fmla="*/ 27 w 56"/>
                <a:gd name="T5" fmla="*/ 44 h 55"/>
                <a:gd name="T6" fmla="*/ 17 w 56"/>
                <a:gd name="T7" fmla="*/ 41 h 55"/>
                <a:gd name="T8" fmla="*/ 38 w 56"/>
                <a:gd name="T9" fmla="*/ 14 h 55"/>
                <a:gd name="T10" fmla="*/ 28 w 56"/>
                <a:gd name="T11" fmla="*/ 0 h 55"/>
                <a:gd name="T12" fmla="*/ 56 w 56"/>
                <a:gd name="T13" fmla="*/ 28 h 55"/>
                <a:gd name="T14" fmla="*/ 28 w 56"/>
                <a:gd name="T15" fmla="*/ 55 h 55"/>
                <a:gd name="T16" fmla="*/ 0 w 56"/>
                <a:gd name="T17" fmla="*/ 28 h 55"/>
                <a:gd name="T18" fmla="*/ 28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38" y="14"/>
                  </a:moveTo>
                  <a:cubicBezTo>
                    <a:pt x="42" y="17"/>
                    <a:pt x="44" y="22"/>
                    <a:pt x="44" y="27"/>
                  </a:cubicBezTo>
                  <a:cubicBezTo>
                    <a:pt x="44" y="37"/>
                    <a:pt x="36" y="44"/>
                    <a:pt x="27" y="44"/>
                  </a:cubicBezTo>
                  <a:cubicBezTo>
                    <a:pt x="23" y="44"/>
                    <a:pt x="20" y="43"/>
                    <a:pt x="17" y="41"/>
                  </a:cubicBezTo>
                  <a:lnTo>
                    <a:pt x="38" y="14"/>
                  </a:lnTo>
                  <a:close/>
                  <a:moveTo>
                    <a:pt x="28" y="0"/>
                  </a:move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5"/>
                    <a:pt x="28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 flipH="1">
            <a:off x="0" y="6248400"/>
            <a:ext cx="8686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8" r:id="rId3"/>
    <p:sldLayoutId id="2147483655" r:id="rId4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■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4025" indent="-231775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■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92150" indent="-22860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■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1225" indent="-22860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■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■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7" Target="../media/image7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F2997D1-5623-E43E-82B5-1532BBD48B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Force</a:t>
            </a:r>
            <a:r>
              <a:rPr lang="en-US" b="0" baseline="30000" dirty="0"/>
              <a:t>®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by Tokuyama Dental America Inc.</a:t>
            </a:r>
          </a:p>
        </p:txBody>
      </p:sp>
      <p:pic>
        <p:nvPicPr>
          <p:cNvPr id="15" name="Picture 14" descr="A purple text with dots&#10;&#10;Description automatically generated">
            <a:extLst>
              <a:ext uri="{FF2B5EF4-FFF2-40B4-BE49-F238E27FC236}">
                <a16:creationId xmlns:a16="http://schemas.microsoft.com/office/drawing/2014/main" id="{02D429E7-E5E4-604D-BD54-77B48D124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19" y="823689"/>
            <a:ext cx="2574727" cy="828898"/>
          </a:xfrm>
          <a:prstGeom prst="rect">
            <a:avLst/>
          </a:prstGeom>
        </p:spPr>
      </p:pic>
      <p:pic>
        <p:nvPicPr>
          <p:cNvPr id="25" name="Picture 24" descr="A blue box with blue needles&#10;&#10;Description automatically generated">
            <a:extLst>
              <a:ext uri="{FF2B5EF4-FFF2-40B4-BE49-F238E27FC236}">
                <a16:creationId xmlns:a16="http://schemas.microsoft.com/office/drawing/2014/main" id="{A90E35C5-A908-CD38-109A-6C466B23E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0" y="1773553"/>
            <a:ext cx="7078600" cy="4696780"/>
          </a:xfrm>
          <a:prstGeom prst="rect">
            <a:avLst/>
          </a:prstGeom>
        </p:spPr>
      </p:pic>
      <p:pic>
        <p:nvPicPr>
          <p:cNvPr id="26" name="Picture 25" descr="05=BF-Package.png">
            <a:extLst>
              <a:ext uri="{FF2B5EF4-FFF2-40B4-BE49-F238E27FC236}">
                <a16:creationId xmlns:a16="http://schemas.microsoft.com/office/drawing/2014/main" id="{6C6C470A-A353-DC40-8AAB-C3C3238F6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14000"/>
          </a:blip>
          <a:stretch>
            <a:fillRect/>
          </a:stretch>
        </p:blipFill>
        <p:spPr>
          <a:xfrm>
            <a:off x="2971006" y="5444438"/>
            <a:ext cx="1226383" cy="1071597"/>
          </a:xfrm>
          <a:prstGeom prst="rect">
            <a:avLst/>
          </a:prstGeom>
        </p:spPr>
      </p:pic>
    </p:spTree>
  </p:cSld>
  <p:clrMapOvr>
    <a:masterClrMapping/>
  </p:clrMapOvr>
  <p:transition spd="med" advTm="16404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1584296"/>
            <a:ext cx="9144000" cy="1930798"/>
          </a:xfrm>
          <a:prstGeom prst="rect">
            <a:avLst/>
          </a:prstGeom>
          <a:solidFill>
            <a:srgbClr val="EBE5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Strength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228600" y="1058863"/>
            <a:ext cx="8685213" cy="39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2400" b="1" i="1" dirty="0">
                <a:solidFill>
                  <a:schemeClr val="accent1"/>
                </a:solidFill>
              </a:rPr>
              <a:t>Testing revealed Bond Force</a:t>
            </a:r>
            <a:r>
              <a:rPr lang="en-US" sz="2400" b="1" i="1" baseline="30000" dirty="0">
                <a:solidFill>
                  <a:schemeClr val="accent1"/>
                </a:solidFill>
              </a:rPr>
              <a:t>®</a:t>
            </a:r>
            <a:r>
              <a:rPr lang="en-US" sz="2400" b="1" i="1" dirty="0">
                <a:solidFill>
                  <a:schemeClr val="accent1"/>
                </a:solidFill>
              </a:rPr>
              <a:t> provides benefits where others fail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41300" y="2072811"/>
            <a:ext cx="4501388" cy="1321524"/>
            <a:chOff x="986108" y="2173657"/>
            <a:chExt cx="3756580" cy="1101927"/>
          </a:xfrm>
        </p:grpSpPr>
        <p:grpSp>
          <p:nvGrpSpPr>
            <p:cNvPr id="7" name="Group 6"/>
            <p:cNvGrpSpPr/>
            <p:nvPr/>
          </p:nvGrpSpPr>
          <p:grpSpPr>
            <a:xfrm>
              <a:off x="986108" y="2454540"/>
              <a:ext cx="3756580" cy="821044"/>
              <a:chOff x="844083" y="1849548"/>
              <a:chExt cx="4257291" cy="952655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44083" y="1856761"/>
                <a:ext cx="1426345" cy="797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55932" y="2005219"/>
                <a:ext cx="1426346" cy="796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76639" y="1849548"/>
                <a:ext cx="1424735" cy="79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43150" y="3041740"/>
              <a:ext cx="505940" cy="22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9392" tIns="44696" rIns="89392" bIns="44696">
              <a:spAutoFit/>
            </a:bodyPr>
            <a:lstStyle/>
            <a:p>
              <a:pPr defTabSz="893763"/>
              <a:r>
                <a:rPr lang="en-US" altLang="ja-JP" sz="900" b="0">
                  <a:solidFill>
                    <a:schemeClr val="bg1"/>
                  </a:solidFill>
                </a:rPr>
                <a:t>Dentin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367992" y="2587176"/>
              <a:ext cx="998061" cy="22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9392" tIns="44696" rIns="89392" bIns="44696">
              <a:spAutoFit/>
            </a:bodyPr>
            <a:lstStyle/>
            <a:p>
              <a:pPr defTabSz="893763"/>
              <a:r>
                <a:rPr lang="en-US" altLang="ja-JP" sz="900" b="0" dirty="0">
                  <a:solidFill>
                    <a:schemeClr val="bg1"/>
                  </a:solidFill>
                </a:rPr>
                <a:t>Resin Composite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621661" y="2173657"/>
              <a:ext cx="1331486" cy="22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9392" tIns="44696" rIns="89392" bIns="44696">
              <a:spAutoFit/>
            </a:bodyPr>
            <a:lstStyle/>
            <a:p>
              <a:pPr defTabSz="893763"/>
              <a:r>
                <a:rPr lang="en-US" altLang="ja-JP" sz="9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Bonding Layer (12.8um)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33344" y="2377440"/>
              <a:ext cx="1205408" cy="412887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700"/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41299" y="1603126"/>
            <a:ext cx="2890207" cy="3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92" tIns="44696" rIns="89392" bIns="44696">
            <a:spAutoFit/>
          </a:bodyPr>
          <a:lstStyle/>
          <a:p>
            <a:pPr defTabSz="893763">
              <a:defRPr/>
            </a:pPr>
            <a:r>
              <a:rPr lang="en-US" altLang="ja-JP" sz="2000" b="1" dirty="0">
                <a:solidFill>
                  <a:schemeClr val="tx2"/>
                </a:solidFill>
              </a:rPr>
              <a:t>Tokuyama Bond Force</a:t>
            </a:r>
            <a:r>
              <a:rPr lang="en-US" altLang="ja-JP" sz="2000" b="1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88992" y="1846966"/>
            <a:ext cx="4054983" cy="1441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uniform thin bonding layer was formed even around the corner and the edge of the cavity adaptation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bonding layer is combined with both resin composite and the cavity wall remarkably,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</a:t>
            </a: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since no gaps can be observed at the interface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25467" y="3670125"/>
            <a:ext cx="8794072" cy="1245268"/>
            <a:chOff x="659024" y="3437422"/>
            <a:chExt cx="9460225" cy="1109522"/>
          </a:xfrm>
        </p:grpSpPr>
        <p:grpSp>
          <p:nvGrpSpPr>
            <p:cNvPr id="21" name="Group 20"/>
            <p:cNvGrpSpPr/>
            <p:nvPr/>
          </p:nvGrpSpPr>
          <p:grpSpPr>
            <a:xfrm>
              <a:off x="659024" y="3437423"/>
              <a:ext cx="2874116" cy="1063683"/>
              <a:chOff x="1258675" y="-17309"/>
              <a:chExt cx="7730103" cy="5805712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03165" y="3479799"/>
                <a:ext cx="2365021" cy="2006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1258675" y="-17309"/>
                <a:ext cx="6130937" cy="1636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9392" tIns="44696" rIns="89392" bIns="44696">
                <a:spAutoFit/>
              </a:bodyPr>
              <a:lstStyle/>
              <a:p>
                <a:pPr defTabSz="893763">
                  <a:defRPr/>
                </a:pPr>
                <a:r>
                  <a:rPr lang="en-US" altLang="ja-JP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Easy Bond (3M ESPE)</a:t>
                </a: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882422" y="898525"/>
                <a:ext cx="3048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9392" tIns="44696" rIns="89392" bIns="44696"/>
              <a:lstStyle/>
              <a:p>
                <a:pPr defTabSz="893763"/>
                <a:r>
                  <a:rPr lang="en-US" altLang="ja-JP" sz="300">
                    <a:solidFill>
                      <a:schemeClr val="bg1"/>
                    </a:solidFill>
                  </a:rPr>
                  <a:t>①</a:t>
                </a:r>
              </a:p>
            </p:txBody>
          </p:sp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>
                <a:off x="4059767" y="2749550"/>
                <a:ext cx="3048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9392" tIns="44696" rIns="89392" bIns="44696"/>
              <a:lstStyle/>
              <a:p>
                <a:pPr defTabSz="893763"/>
                <a:r>
                  <a:rPr lang="en-US" altLang="ja-JP" sz="300">
                    <a:solidFill>
                      <a:schemeClr val="bg1"/>
                    </a:solidFill>
                  </a:rPr>
                  <a:t>②</a:t>
                </a: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6364111" y="2749550"/>
                <a:ext cx="577145" cy="3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9392" tIns="44696" rIns="89392" bIns="44696"/>
              <a:lstStyle/>
              <a:p>
                <a:pPr defTabSz="893763"/>
                <a:r>
                  <a:rPr lang="en-US" altLang="ja-JP" sz="300">
                    <a:solidFill>
                      <a:schemeClr val="bg1"/>
                    </a:solidFill>
                  </a:rPr>
                  <a:t>③</a:t>
                </a: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8604956" y="2749551"/>
                <a:ext cx="383822" cy="392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9392" tIns="44696" rIns="89392" bIns="44696"/>
              <a:lstStyle/>
              <a:p>
                <a:pPr defTabSz="893763"/>
                <a:r>
                  <a:rPr lang="en-US" altLang="ja-JP" sz="300">
                    <a:solidFill>
                      <a:schemeClr val="bg1"/>
                    </a:solidFill>
                  </a:rPr>
                  <a:t>④</a:t>
                </a: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4338160" y="4539785"/>
                <a:ext cx="1544518" cy="1248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bg1"/>
                    </a:solidFill>
                  </a:rPr>
                  <a:t>Dentin</a:t>
                </a:r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3831000" y="1657195"/>
                <a:ext cx="2549115" cy="1112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Bonding Layer</a:t>
                </a:r>
              </a:p>
            </p:txBody>
          </p:sp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5901" y="2914650"/>
                <a:ext cx="2415822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68744" y="3195336"/>
                <a:ext cx="2463800" cy="200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Line 16"/>
              <p:cNvSpPr>
                <a:spLocks noChangeShapeType="1"/>
              </p:cNvSpPr>
              <p:nvPr/>
            </p:nvSpPr>
            <p:spPr bwMode="auto">
              <a:xfrm flipH="1">
                <a:off x="2588805" y="2710397"/>
                <a:ext cx="1672297" cy="165596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35" name="Line 17"/>
              <p:cNvSpPr>
                <a:spLocks noChangeShapeType="1"/>
              </p:cNvSpPr>
              <p:nvPr/>
            </p:nvSpPr>
            <p:spPr bwMode="auto">
              <a:xfrm>
                <a:off x="5766169" y="2756398"/>
                <a:ext cx="2203787" cy="159811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3655342" y="3542562"/>
                <a:ext cx="3046849" cy="1248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bg1"/>
                    </a:solidFill>
                  </a:rPr>
                  <a:t>Composite Resin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51425" y="3437423"/>
              <a:ext cx="2912087" cy="1109521"/>
              <a:chOff x="1332975" y="267646"/>
              <a:chExt cx="7527393" cy="5672749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1332975" y="267646"/>
                <a:ext cx="5269942" cy="15328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89392" tIns="44696" rIns="89392" bIns="44696">
                <a:spAutoFit/>
              </a:bodyPr>
              <a:lstStyle/>
              <a:p>
                <a:pPr defTabSz="893763">
                  <a:defRPr/>
                </a:pPr>
                <a:r>
                  <a:rPr lang="en-US" altLang="ja-JP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G-</a:t>
                </a:r>
                <a:r>
                  <a:rPr lang="en-US" altLang="ja-JP" sz="16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aeniel</a:t>
                </a:r>
                <a:r>
                  <a:rPr lang="en-US" altLang="ja-JP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Bond (GC)</a:t>
                </a:r>
                <a:endParaRPr lang="ja-JP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3931356" y="4265613"/>
                <a:ext cx="3048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ja-JP" sz="300">
                    <a:solidFill>
                      <a:schemeClr val="bg1"/>
                    </a:solidFill>
                  </a:rPr>
                  <a:t>②</a:t>
                </a:r>
              </a:p>
            </p:txBody>
          </p:sp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6235701" y="4265614"/>
                <a:ext cx="575733" cy="319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ja-JP" sz="300">
                    <a:solidFill>
                      <a:schemeClr val="bg1"/>
                    </a:solidFill>
                  </a:rPr>
                  <a:t>③</a:t>
                </a: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8477956" y="4265613"/>
                <a:ext cx="382412" cy="392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ja-JP" sz="300">
                    <a:solidFill>
                      <a:schemeClr val="bg1"/>
                    </a:solidFill>
                  </a:rPr>
                  <a:t>④</a:t>
                </a:r>
              </a:p>
            </p:txBody>
          </p:sp>
          <p:pic>
            <p:nvPicPr>
              <p:cNvPr id="41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64842" y="3213100"/>
                <a:ext cx="2429934" cy="2049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67856" y="3717926"/>
                <a:ext cx="2428522" cy="2049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39333" y="3141663"/>
                <a:ext cx="2428523" cy="2049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4336106" y="4760234"/>
                <a:ext cx="1496512" cy="118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bg1"/>
                    </a:solidFill>
                  </a:rPr>
                  <a:t>Dentin</a:t>
                </a:r>
              </a:p>
            </p:txBody>
          </p:sp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6094054" y="1707259"/>
                <a:ext cx="2597048" cy="118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Bonding Layer</a:t>
                </a:r>
              </a:p>
            </p:txBody>
          </p:sp>
          <p:sp>
            <p:nvSpPr>
              <p:cNvPr id="47" name="Text Box 25"/>
              <p:cNvSpPr txBox="1">
                <a:spLocks noChangeArrowheads="1"/>
              </p:cNvSpPr>
              <p:nvPr/>
            </p:nvSpPr>
            <p:spPr bwMode="auto">
              <a:xfrm>
                <a:off x="3702917" y="3743784"/>
                <a:ext cx="2940374" cy="118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bg1"/>
                    </a:solidFill>
                  </a:rPr>
                  <a:t>Composite Resin</a:t>
                </a:r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auto">
              <a:xfrm>
                <a:off x="7204707" y="2564241"/>
                <a:ext cx="570514" cy="186329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49" name="Line 27"/>
              <p:cNvSpPr>
                <a:spLocks noChangeShapeType="1"/>
              </p:cNvSpPr>
              <p:nvPr/>
            </p:nvSpPr>
            <p:spPr bwMode="auto">
              <a:xfrm flipH="1">
                <a:off x="2448275" y="2607337"/>
                <a:ext cx="4719338" cy="144873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70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112894" y="3437422"/>
              <a:ext cx="3006355" cy="1031206"/>
              <a:chOff x="1199535" y="534230"/>
              <a:chExt cx="8052236" cy="5086168"/>
            </a:xfrm>
          </p:grpSpPr>
          <p:pic>
            <p:nvPicPr>
              <p:cNvPr id="51" name="Picture 13" descr="S2-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81478" y="3378202"/>
                <a:ext cx="2444043" cy="1831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5" descr="S1-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82539" y="3202844"/>
                <a:ext cx="2446867" cy="1836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6" descr="S1-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029406" y="3430589"/>
                <a:ext cx="2448278" cy="1836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1199535" y="534230"/>
                <a:ext cx="7834514" cy="14787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89392" tIns="44696" rIns="89392" bIns="44696">
                <a:spAutoFit/>
              </a:bodyPr>
              <a:lstStyle/>
              <a:p>
                <a:pPr defTabSz="893763">
                  <a:spcBef>
                    <a:spcPct val="50000"/>
                  </a:spcBef>
                  <a:defRPr/>
                </a:pPr>
                <a:r>
                  <a:rPr lang="en-US" altLang="ja-JP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Single Bond Plus (3M ESPE)</a:t>
                </a:r>
              </a:p>
            </p:txBody>
          </p:sp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4638603" y="4481910"/>
                <a:ext cx="1550657" cy="1138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bg1"/>
                    </a:solidFill>
                  </a:rPr>
                  <a:t>Dentin</a:t>
                </a: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6560759" y="1690631"/>
                <a:ext cx="2691012" cy="1138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Bonding Layer</a:t>
                </a:r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auto">
              <a:xfrm>
                <a:off x="3929896" y="3508524"/>
                <a:ext cx="3046760" cy="1138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9392" tIns="44696" rIns="89392" bIns="44696">
                <a:spAutoFit/>
              </a:bodyPr>
              <a:lstStyle/>
              <a:p>
                <a:pPr defTabSz="893763"/>
                <a:r>
                  <a:rPr lang="en-US" altLang="ja-JP" sz="900" dirty="0">
                    <a:solidFill>
                      <a:schemeClr val="bg1"/>
                    </a:solidFill>
                  </a:rPr>
                  <a:t>Composite Resin</a:t>
                </a:r>
              </a:p>
            </p:txBody>
          </p:sp>
          <p:sp>
            <p:nvSpPr>
              <p:cNvPr id="59" name="Line 9"/>
              <p:cNvSpPr>
                <a:spLocks noChangeShapeType="1"/>
              </p:cNvSpPr>
              <p:nvPr/>
            </p:nvSpPr>
            <p:spPr bwMode="auto">
              <a:xfrm>
                <a:off x="7720513" y="2583474"/>
                <a:ext cx="194406" cy="1831368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 flipH="1">
                <a:off x="2587975" y="2583469"/>
                <a:ext cx="5081296" cy="145989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700"/>
              </a:p>
            </p:txBody>
          </p:sp>
        </p:grpSp>
      </p:grpSp>
      <p:cxnSp>
        <p:nvCxnSpPr>
          <p:cNvPr id="63" name="Straight Connector 62"/>
          <p:cNvCxnSpPr/>
          <p:nvPr/>
        </p:nvCxnSpPr>
        <p:spPr>
          <a:xfrm>
            <a:off x="3128175" y="4668918"/>
            <a:ext cx="0" cy="1478665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033916" y="4668918"/>
            <a:ext cx="0" cy="1478665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241300" y="4962335"/>
            <a:ext cx="2849458" cy="1427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bonding layer using Easy Bond became thick and pooled around the corners of the preparation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1200" dirty="0"/>
              <a:t>Voids appeared between the bonding layer and composite resin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3214573" y="4962335"/>
            <a:ext cx="2718029" cy="129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1200" dirty="0"/>
              <a:t>The bonding layer of G-</a:t>
            </a:r>
            <a:r>
              <a:rPr lang="en-US" sz="1200" dirty="0" err="1"/>
              <a:t>aenial</a:t>
            </a:r>
            <a:r>
              <a:rPr lang="en-US" sz="1200" dirty="0"/>
              <a:t> Bond is full of porosity around the corners of the preparation 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1200" dirty="0"/>
              <a:t>Voids appeared between the bonding layer and composite resin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066155" y="4962335"/>
            <a:ext cx="2877820" cy="1321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1200" dirty="0"/>
              <a:t>The bonding layer became thick and pooled around the corners of the preparation 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1200" dirty="0"/>
              <a:t>There was slight abrasion that was observed in the bonding layer after being polished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4B41C-F900-3B1E-C4A2-CFDCC4EF54D7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urple text with dots&#10;&#10;Description automatically generated">
            <a:extLst>
              <a:ext uri="{FF2B5EF4-FFF2-40B4-BE49-F238E27FC236}">
                <a16:creationId xmlns:a16="http://schemas.microsoft.com/office/drawing/2014/main" id="{31173605-4490-AF2A-D067-BBBC358769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94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Tokuyama’s Bond Force</a:t>
            </a:r>
            <a:r>
              <a:rPr lang="en-US" baseline="30000" dirty="0"/>
              <a:t>®</a:t>
            </a:r>
            <a:r>
              <a:rPr lang="en-US" dirty="0"/>
              <a:t> provides incomparable strength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228600" y="1657604"/>
            <a:ext cx="8685213" cy="39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 Tensile Bond Strength (</a:t>
            </a:r>
            <a:r>
              <a:rPr lang="en-US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Mpa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2250" y="2055368"/>
          <a:ext cx="1130561" cy="347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004">
                <a:tc>
                  <a:txBody>
                    <a:bodyPr/>
                    <a:lstStyle/>
                    <a:p>
                      <a:r>
                        <a:rPr lang="en-US" sz="1400" dirty="0"/>
                        <a:t>Adhesive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dirty="0"/>
                        <a:t>Bond Force</a:t>
                      </a:r>
                      <a:r>
                        <a:rPr lang="en-US" sz="1400" baseline="30000" dirty="0"/>
                        <a:t>®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5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dirty="0" err="1"/>
                        <a:t>AdheSE</a:t>
                      </a:r>
                      <a:r>
                        <a:rPr lang="en-US" sz="1400" dirty="0"/>
                        <a:t>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5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dirty="0"/>
                        <a:t>Brush &amp;</a:t>
                      </a:r>
                      <a:r>
                        <a:rPr lang="en-US" sz="1400" baseline="0" dirty="0"/>
                        <a:t> Bond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5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dirty="0"/>
                        <a:t>G-Bond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5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dirty="0"/>
                        <a:t>Tri-S Bond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202499" y="2367419"/>
          <a:ext cx="2542782" cy="341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801845" y="2367419"/>
          <a:ext cx="2542782" cy="341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6401193" y="2367419"/>
          <a:ext cx="2542782" cy="341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6426903" y="2425589"/>
            <a:ext cx="17272" cy="3474170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02713" y="2425589"/>
            <a:ext cx="17272" cy="3474170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440493" y="2066795"/>
            <a:ext cx="7503482" cy="343046"/>
            <a:chOff x="241300" y="1560576"/>
            <a:chExt cx="8702675" cy="548640"/>
          </a:xfrm>
        </p:grpSpPr>
        <p:sp>
          <p:nvSpPr>
            <p:cNvPr id="18" name="Rectangle 17"/>
            <p:cNvSpPr/>
            <p:nvPr/>
          </p:nvSpPr>
          <p:spPr>
            <a:xfrm>
              <a:off x="241300" y="1560576"/>
              <a:ext cx="2834640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Dentin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75317" y="1560576"/>
              <a:ext cx="2834640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Uncut Enamel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09335" y="1560576"/>
              <a:ext cx="2834640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Cut Enamel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2D2BF0C-0D76-ED65-7049-B1846CE91BDE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text with dots&#10;&#10;Description automatically generated">
            <a:extLst>
              <a:ext uri="{FF2B5EF4-FFF2-40B4-BE49-F238E27FC236}">
                <a16:creationId xmlns:a16="http://schemas.microsoft.com/office/drawing/2014/main" id="{F95ED20E-B17E-B7AB-427E-DF03246FA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27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Film Thickness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12</a:t>
            </a:fld>
            <a:endParaRPr dirty="0"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228600" y="1071055"/>
            <a:ext cx="8915400" cy="39198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indent="-228600" marL="22860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b="1" dirty="0" i="1" lang="en-US" sz="2200">
                <a:solidFill>
                  <a:schemeClr val="accent1"/>
                </a:solidFill>
              </a:rPr>
              <a:t>Bond </a:t>
            </a:r>
            <a:r>
              <a:rPr b="1" dirty="0" err="1" i="1" lang="en-US" sz="2200">
                <a:solidFill>
                  <a:schemeClr val="accent1"/>
                </a:solidFill>
              </a:rPr>
              <a:t>Force</a:t>
            </a:r>
            <a:r>
              <a:rPr b="1" baseline="30000" dirty="0" err="1" i="1" lang="en-US" sz="2200">
                <a:solidFill>
                  <a:schemeClr val="accent1"/>
                </a:solidFill>
              </a:rPr>
              <a:t>®</a:t>
            </a:r>
            <a:r>
              <a:rPr b="1" dirty="0" err="1" i="1" lang="en-US" sz="2200">
                <a:solidFill>
                  <a:schemeClr val="accent1"/>
                </a:solidFill>
              </a:rPr>
              <a:t>’s</a:t>
            </a:r>
            <a:r>
              <a:rPr b="1" dirty="0" i="1" lang="en-US" sz="2200">
                <a:solidFill>
                  <a:schemeClr val="accent1"/>
                </a:solidFill>
              </a:rPr>
              <a:t> thin</a:t>
            </a:r>
            <a:r>
              <a:rPr altLang="ja-JP" b="1" dirty="0" i="1" lang="en-US" sz="2200">
                <a:solidFill>
                  <a:schemeClr val="accent1"/>
                </a:solidFill>
              </a:rPr>
              <a:t>, tough Hybrid Layer creates a strong adhesion to dentin</a:t>
            </a:r>
            <a:endParaRPr b="1" dirty="0" i="1" lang="en-US" sz="2200">
              <a:solidFill>
                <a:schemeClr val="accent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56268" y="1536192"/>
            <a:ext cx="2834640" cy="2731008"/>
            <a:chOff x="3156268" y="1536192"/>
            <a:chExt cx="2834640" cy="2731008"/>
          </a:xfrm>
        </p:grpSpPr>
        <p:sp>
          <p:nvSpPr>
            <p:cNvPr id="9" name="Rectangle 8"/>
            <p:cNvSpPr/>
            <p:nvPr/>
          </p:nvSpPr>
          <p:spPr>
            <a:xfrm>
              <a:off x="3156268" y="1536192"/>
              <a:ext cx="2834640" cy="17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2400"/>
            </a:p>
          </p:txBody>
        </p:sp>
        <p:pic>
          <p:nvPicPr>
            <p:cNvPr descr="hOSAKA1[1]" id="12" name="Picture 26"/>
            <p:cNvPicPr preferRelativeResize="0">
              <a:picLocks noChangeArrowheads="1" noChangeAspect="1"/>
            </p:cNvPicPr>
            <p:nvPr/>
          </p:nvPicPr>
          <p:blipFill>
            <a:blip cstate="print" r:embed="rId2">
              <a:lum bright="12000" contrast="6000"/>
            </a:blip>
            <a:srcRect b="114" r="-9" t="215"/>
            <a:stretch>
              <a:fillRect/>
            </a:stretch>
          </p:blipFill>
          <p:spPr bwMode="auto">
            <a:xfrm>
              <a:off x="3156268" y="1694688"/>
              <a:ext cx="2834640" cy="241401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flipH="1">
              <a:off x="4814316" y="2221992"/>
              <a:ext cx="178308" cy="123444"/>
            </a:xfrm>
            <a:prstGeom prst="line">
              <a:avLst/>
            </a:prstGeom>
            <a:ln w="44450">
              <a:solidFill>
                <a:schemeClr val="bg1"/>
              </a:solidFill>
              <a:headEnd len="sm" type="triangle" w="sm"/>
              <a:tailEnd len="sm" type="triangle" w="sm"/>
            </a:ln>
            <a:effectLst>
              <a:outerShdw algn="tl" blurRad="12700" dir="2700000" rotWithShape="0" sx="110000" sy="11000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156268" y="4096512"/>
              <a:ext cx="2834640" cy="17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09334" y="1536192"/>
            <a:ext cx="2883409" cy="2731008"/>
            <a:chOff x="6109334" y="1536192"/>
            <a:chExt cx="2883409" cy="2731008"/>
          </a:xfrm>
        </p:grpSpPr>
        <p:sp>
          <p:nvSpPr>
            <p:cNvPr id="10" name="Rectangle 9"/>
            <p:cNvSpPr/>
            <p:nvPr/>
          </p:nvSpPr>
          <p:spPr>
            <a:xfrm>
              <a:off x="6109335" y="1536192"/>
              <a:ext cx="2834640" cy="17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2400"/>
            </a:p>
          </p:txBody>
        </p:sp>
        <p:pic>
          <p:nvPicPr>
            <p:cNvPr descr="A1" id="11" name="Picture 27"/>
            <p:cNvPicPr>
              <a:picLocks noChangeArrowheads="1" noChangeAspect="1"/>
            </p:cNvPicPr>
            <p:nvPr/>
          </p:nvPicPr>
          <p:blipFill>
            <a:blip cstate="print" r:embed="rId3"/>
            <a:srcRect l="17"/>
            <a:stretch>
              <a:fillRect/>
            </a:stretch>
          </p:blipFill>
          <p:spPr bwMode="auto">
            <a:xfrm>
              <a:off x="6109334" y="1677224"/>
              <a:ext cx="2834640" cy="2428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7193599" y="2757063"/>
              <a:ext cx="88634" cy="326722"/>
              <a:chOff x="1244" y="2069"/>
              <a:chExt cx="91" cy="318"/>
            </a:xfrm>
            <a:effectLst>
              <a:outerShdw algn="tl" blurRad="50800" dir="2700000" dist="38100" rotWithShape="0">
                <a:prstClr val="black"/>
              </a:outerShdw>
            </a:effectLst>
          </p:grpSpPr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290" y="2069"/>
                <a:ext cx="0" cy="3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0"/>
              <p:cNvSpPr>
                <a:spLocks noChangeShapeType="1"/>
              </p:cNvSpPr>
              <p:nvPr/>
            </p:nvSpPr>
            <p:spPr bwMode="auto">
              <a:xfrm>
                <a:off x="1244" y="2069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1"/>
              <p:cNvSpPr>
                <a:spLocks noChangeShapeType="1"/>
              </p:cNvSpPr>
              <p:nvPr/>
            </p:nvSpPr>
            <p:spPr bwMode="auto">
              <a:xfrm>
                <a:off x="1244" y="2387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7250108" y="2678472"/>
              <a:ext cx="9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blurRad="50800" dir="2700000" dist="38100" rotWithShape="0">
                <a:prstClr val="black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ja-JP" b="1" dirty="0" lang="en-US" sz="2400">
                  <a:solidFill>
                    <a:schemeClr val="bg1"/>
                  </a:solidFill>
                </a:rPr>
                <a:t>8</a:t>
              </a:r>
              <a:r>
                <a:rPr altLang="ja-JP" b="1" dirty="0" lang="en-US" sz="2400">
                  <a:solidFill>
                    <a:schemeClr val="bg1"/>
                  </a:solidFill>
                  <a:latin charset="0" pitchFamily="34" typeface="Arial"/>
                  <a:cs charset="0" pitchFamily="34" typeface="Arial"/>
                </a:rPr>
                <a:t>μm</a:t>
              </a:r>
              <a:endParaRPr altLang="en-US" b="1" dirty="0" lang="ja-JP" sz="2400">
                <a:solidFill>
                  <a:schemeClr val="bg1"/>
                </a:solidFill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7827264" y="1567497"/>
              <a:ext cx="11654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blurRad="50800" dir="2700000" dist="38100" rotWithShape="0">
                <a:prstClr val="black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altLang="ja-JP" b="1" dirty="0" lang="en-US" sz="2800">
                  <a:solidFill>
                    <a:schemeClr val="bg1"/>
                  </a:solidFill>
                </a:rPr>
                <a:t>×2000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751786" y="3647745"/>
              <a:ext cx="961057" cy="93959"/>
              <a:chOff x="7751786" y="3135681"/>
              <a:chExt cx="961057" cy="93959"/>
            </a:xfrm>
            <a:effectLst>
              <a:outerShdw algn="tl" blurRad="50800" dir="2700000" dist="38100" rotWithShape="0">
                <a:prstClr val="black"/>
              </a:outerShdw>
            </a:effectLst>
          </p:grpSpPr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7757437" y="3182661"/>
                <a:ext cx="95540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8"/>
              <p:cNvSpPr>
                <a:spLocks noChangeShapeType="1"/>
              </p:cNvSpPr>
              <p:nvPr/>
            </p:nvSpPr>
            <p:spPr bwMode="auto">
              <a:xfrm>
                <a:off x="7751786" y="3135681"/>
                <a:ext cx="0" cy="9395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9"/>
              <p:cNvSpPr>
                <a:spLocks noChangeShapeType="1"/>
              </p:cNvSpPr>
              <p:nvPr/>
            </p:nvSpPr>
            <p:spPr bwMode="auto">
              <a:xfrm>
                <a:off x="8712843" y="3135681"/>
                <a:ext cx="0" cy="9395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653208" y="3267816"/>
              <a:ext cx="11562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blurRad="50800" dir="2700000" dist="38100" rotWithShape="0">
                <a:prstClr val="black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ja-JP" b="1" dirty="0" lang="en-US" sz="2400">
                  <a:solidFill>
                    <a:schemeClr val="bg1"/>
                  </a:solidFill>
                </a:rPr>
                <a:t>20</a:t>
              </a:r>
              <a:r>
                <a:rPr altLang="ja-JP" b="1" dirty="0" lang="en-US" sz="2400">
                  <a:solidFill>
                    <a:schemeClr val="bg1"/>
                  </a:solidFill>
                  <a:latin charset="0" pitchFamily="34" typeface="Arial"/>
                  <a:cs charset="0" pitchFamily="34" typeface="Arial"/>
                </a:rPr>
                <a:t>μm</a:t>
              </a:r>
              <a:endParaRPr altLang="en-US" b="1" dirty="0" lang="ja-JP" sz="2400">
                <a:solidFill>
                  <a:schemeClr val="bg1"/>
                </a:solidFill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09335" y="4096512"/>
              <a:ext cx="2834640" cy="17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24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1300" y="1536192"/>
            <a:ext cx="2834640" cy="2731008"/>
            <a:chOff x="241300" y="1536192"/>
            <a:chExt cx="2834640" cy="2731008"/>
          </a:xfrm>
        </p:grpSpPr>
        <p:sp>
          <p:nvSpPr>
            <p:cNvPr id="8" name="Rectangle 7"/>
            <p:cNvSpPr/>
            <p:nvPr/>
          </p:nvSpPr>
          <p:spPr>
            <a:xfrm>
              <a:off x="241300" y="1536192"/>
              <a:ext cx="2834640" cy="17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2400"/>
            </a:p>
          </p:txBody>
        </p:sp>
        <p:pic>
          <p:nvPicPr>
            <p:cNvPr descr="755" id="13" name="Picture 25"/>
            <p:cNvPicPr>
              <a:picLocks noChangeArrowheads="1" noChangeAspect="1"/>
            </p:cNvPicPr>
            <p:nvPr/>
          </p:nvPicPr>
          <p:blipFill>
            <a:blip cstate="print" r:embed="rId4">
              <a:lum bright="6000" contrast="48000"/>
            </a:blip>
            <a:srcRect b="6437"/>
            <a:stretch>
              <a:fillRect/>
            </a:stretch>
          </p:blipFill>
          <p:spPr bwMode="auto">
            <a:xfrm>
              <a:off x="241300" y="1691637"/>
              <a:ext cx="2834640" cy="241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637032" y="3202877"/>
              <a:ext cx="12771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blurRad="50800" dir="2700000" dist="38100" rotWithShape="0">
                <a:prstClr val="blac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altLang="ja-JP" b="1" dirty="0" lang="en-US" sz="2800">
                  <a:solidFill>
                    <a:schemeClr val="bg1"/>
                  </a:solidFill>
                </a:rPr>
                <a:t>Dentin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1300" y="4096512"/>
              <a:ext cx="2834640" cy="170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240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99308" y="1847279"/>
              <a:ext cx="2517036" cy="584775"/>
              <a:chOff x="499308" y="1847279"/>
              <a:chExt cx="2517036" cy="584775"/>
            </a:xfrm>
          </p:grpSpPr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499308" y="1847279"/>
                <a:ext cx="251703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altLang="ja-JP" b="1" dirty="0" lang="en-US" sz="3200">
                    <a:solidFill>
                      <a:schemeClr val="bg1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BOND FORCE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499308" y="1847279"/>
                <a:ext cx="251703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altLang="ja-JP" b="1" dirty="0" lang="en-US" sz="3200">
                    <a:solidFill>
                      <a:schemeClr val="bg1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BOND FORCE</a:t>
                </a:r>
              </a:p>
            </p:txBody>
          </p:sp>
        </p:grpSp>
      </p:grp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156268" y="4412720"/>
            <a:ext cx="2834640" cy="7229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5720" lIns="91440" rIns="91440" rtlCol="0" tIns="45720" vert="horz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defRPr/>
            </a:pPr>
            <a:r>
              <a:rPr altLang="ja-JP" b="1" dirty="0" lang="en-US" sz="2400"/>
              <a:t>0.2-0.5</a:t>
            </a:r>
            <a:r>
              <a:rPr altLang="ja-JP" dirty="0" lang="en-US" sz="2400">
                <a:latin charset="0" pitchFamily="34" typeface="Arial"/>
                <a:cs charset="0" pitchFamily="34" typeface="Arial"/>
              </a:rPr>
              <a:t>μ</a:t>
            </a:r>
            <a:r>
              <a:rPr dirty="0" lang="en-US" sz="2400">
                <a:latin charset="0" pitchFamily="34" typeface="Arial"/>
                <a:cs charset="0" pitchFamily="34" typeface="Arial"/>
              </a:rPr>
              <a:t>m</a:t>
            </a:r>
            <a:r>
              <a:rPr altLang="ja-JP" b="1" dirty="0" lang="en-US" sz="2400"/>
              <a:t> </a:t>
            </a:r>
            <a:br>
              <a:rPr altLang="ja-JP" b="1" dirty="0" lang="en-US" sz="2400"/>
            </a:br>
            <a:r>
              <a:rPr altLang="ja-JP"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Resin-Dentin </a:t>
            </a:r>
            <a:br>
              <a:rPr altLang="ja-JP"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altLang="ja-JP"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Hybrid Layer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1300" y="4412720"/>
            <a:ext cx="2834640" cy="40902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r>
              <a:rPr altLang="ja-JP" dirty="0" lang="en-US" sz="2200">
                <a:latin charset="0" pitchFamily="34" typeface="Arial"/>
                <a:cs charset="0" pitchFamily="34" typeface="Arial"/>
              </a:rPr>
              <a:t>μ</a:t>
            </a:r>
            <a:r>
              <a:rPr dirty="0" lang="en-US" sz="2200">
                <a:latin charset="0" pitchFamily="34" typeface="Arial"/>
                <a:cs charset="0" pitchFamily="34" typeface="Arial"/>
              </a:rPr>
              <a:t>m</a:t>
            </a:r>
            <a:r>
              <a:rPr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Resin </a:t>
            </a:r>
            <a:br>
              <a:rPr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Tag Penetration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09335" y="4424912"/>
            <a:ext cx="2834640" cy="40902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b="1" dirty="0"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Film Thickness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41300" y="5940753"/>
            <a:ext cx="3924472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ja-JP" dirty="0" i="1" lang="en-US" sz="1100"/>
              <a:t>Case courtesy: Prof. </a:t>
            </a:r>
            <a:r>
              <a:rPr altLang="ja-JP" dirty="0" err="1" i="1" lang="en-US" sz="1100"/>
              <a:t>Tagami</a:t>
            </a:r>
            <a:r>
              <a:rPr altLang="ja-JP" dirty="0" i="1" lang="en-US" sz="1100"/>
              <a:t>, Tokyo Medical and Dental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39F7-FAE8-BCE6-1AE9-2887996E8C60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pic>
        <p:nvPicPr>
          <p:cNvPr descr="A purple text with dots&#10;&#10;Description automatically generated" id="6" name="Picture 5">
            <a:extLst>
              <a:ext uri="{FF2B5EF4-FFF2-40B4-BE49-F238E27FC236}">
                <a16:creationId xmlns:a16="http://schemas.microsoft.com/office/drawing/2014/main" id="{D83715DD-FC62-B7CC-FF48-0ED921185EDF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advTm="23433"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738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rgbClr val="009BC8"/>
              </a:gs>
            </a:gsLst>
            <a:lin ang="14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Enhance Your Practice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Tokuyama’s Bond Force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1058863"/>
            <a:ext cx="8685213" cy="39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Faster, easier, stronger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00" y="1610390"/>
            <a:ext cx="3940556" cy="1969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Arial" pitchFamily="34" charset="0"/>
              <a:buChar char="■"/>
            </a:pPr>
            <a:r>
              <a:rPr lang="en-US" sz="2400" b="1" dirty="0">
                <a:solidFill>
                  <a:schemeClr val="bg1"/>
                </a:solidFill>
              </a:rPr>
              <a:t>Simple to use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Arial" pitchFamily="34" charset="0"/>
              <a:buChar char="■"/>
            </a:pPr>
            <a:r>
              <a:rPr lang="en-US" sz="2400" b="1" dirty="0">
                <a:solidFill>
                  <a:schemeClr val="bg1"/>
                </a:solidFill>
              </a:rPr>
              <a:t>Not technique sensitive (Works great under any surface moisture conditions)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Arial" pitchFamily="34" charset="0"/>
              <a:buChar char="■"/>
            </a:pPr>
            <a:r>
              <a:rPr lang="en-US" sz="2400" b="1" dirty="0">
                <a:solidFill>
                  <a:schemeClr val="bg1"/>
                </a:solidFill>
              </a:rPr>
              <a:t>Incomparable strength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Arial" pitchFamily="34" charset="0"/>
              <a:buChar char="■"/>
            </a:pPr>
            <a:r>
              <a:rPr lang="en-US" sz="2400" b="1" dirty="0">
                <a:solidFill>
                  <a:schemeClr val="bg1"/>
                </a:solidFill>
              </a:rPr>
              <a:t>All in one delivery system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Arial" pitchFamily="34" charset="0"/>
              <a:buChar char="■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Arial" pitchFamily="34" charset="0"/>
              <a:buChar char="■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blue box with blue needles&#10;&#10;Description automatically generated">
            <a:extLst>
              <a:ext uri="{FF2B5EF4-FFF2-40B4-BE49-F238E27FC236}">
                <a16:creationId xmlns:a16="http://schemas.microsoft.com/office/drawing/2014/main" id="{56E5EC30-402E-5C53-9F84-397D37C7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94" y="1324769"/>
            <a:ext cx="4767206" cy="3163128"/>
          </a:xfrm>
          <a:prstGeom prst="rect">
            <a:avLst/>
          </a:prstGeom>
        </p:spPr>
      </p:pic>
      <p:pic>
        <p:nvPicPr>
          <p:cNvPr id="9" name="Picture 8" descr="05=BF-Package.png"/>
          <p:cNvPicPr>
            <a:picLocks noChangeAspect="1"/>
          </p:cNvPicPr>
          <p:nvPr/>
        </p:nvPicPr>
        <p:blipFill>
          <a:blip r:embed="rId3" cstate="print">
            <a:lum contrast="14000"/>
          </a:blip>
          <a:stretch>
            <a:fillRect/>
          </a:stretch>
        </p:blipFill>
        <p:spPr>
          <a:xfrm>
            <a:off x="5149191" y="4127500"/>
            <a:ext cx="1226383" cy="1071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B196E3-B0EF-6CD4-3BE9-173D91F9B202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urple text with dots&#10;&#10;Description automatically generated">
            <a:extLst>
              <a:ext uri="{FF2B5EF4-FFF2-40B4-BE49-F238E27FC236}">
                <a16:creationId xmlns:a16="http://schemas.microsoft.com/office/drawing/2014/main" id="{717F8170-E395-9C54-CFF9-010516622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93858"/>
            <a:ext cx="1752341" cy="564142"/>
          </a:xfrm>
          <a:prstGeom prst="rect">
            <a:avLst/>
          </a:prstGeom>
        </p:spPr>
      </p:pic>
    </p:spTree>
  </p:cSld>
  <p:clrMapOvr>
    <a:masterClrMapping/>
  </p:clrMapOvr>
  <p:transition spd="med" advTm="197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Seventh Generation Adhesive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98987" y="1609343"/>
            <a:ext cx="4344988" cy="4542219"/>
          </a:xfrm>
        </p:spPr>
        <p:txBody>
          <a:bodyPr/>
          <a:lstStyle/>
          <a:p>
            <a:r>
              <a:rPr lang="en-US" sz="2200" i="1" dirty="0"/>
              <a:t>A seventh generation single component, self-etching, fluoride releasing bonding agent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Indications: </a:t>
            </a:r>
            <a:br>
              <a:rPr lang="en-US" sz="2200" dirty="0"/>
            </a:br>
            <a:r>
              <a:rPr lang="en-US" sz="2200" dirty="0"/>
              <a:t>Bonding of light or dual cured composite material to cut/uncut enamel and dentin and for fractured porcelain/ composite repair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02-BF-Pack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" y="2168651"/>
            <a:ext cx="4997885" cy="3648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1071563"/>
            <a:ext cx="8702675" cy="525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2400" b="1" i="1" dirty="0">
                <a:solidFill>
                  <a:schemeClr val="accent1"/>
                </a:solidFill>
              </a:rPr>
              <a:t>Bond it right the first time, every time!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endParaRPr lang="en-US" sz="2400" b="1" i="1" dirty="0" err="1">
              <a:solidFill>
                <a:schemeClr val="accent1"/>
              </a:solidFill>
            </a:endParaRPr>
          </a:p>
        </p:txBody>
      </p:sp>
      <p:pic>
        <p:nvPicPr>
          <p:cNvPr id="11" name="Picture 10" descr="BondForce-Refill.png">
            <a:extLst>
              <a:ext uri="{FF2B5EF4-FFF2-40B4-BE49-F238E27FC236}">
                <a16:creationId xmlns:a16="http://schemas.microsoft.com/office/drawing/2014/main" id="{8712CC1B-78F2-5B2D-1643-5734F809D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794" y1="84733" x2="58201" y2="85496"/>
                        <a14:foregroundMark x1="46561" y1="88550" x2="40212" y2="87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285" y="4129170"/>
            <a:ext cx="2852629" cy="19772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499E75-D74F-C404-CA65-37A4A0B68156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urple text with dots&#10;&#10;Description automatically generated">
            <a:extLst>
              <a:ext uri="{FF2B5EF4-FFF2-40B4-BE49-F238E27FC236}">
                <a16:creationId xmlns:a16="http://schemas.microsoft.com/office/drawing/2014/main" id="{6802F013-83ED-46CE-4CEB-6C6A24C389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415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Seventh Generation Adhesive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600" y="1058863"/>
            <a:ext cx="4344988" cy="5092700"/>
          </a:xfrm>
        </p:spPr>
        <p:txBody>
          <a:bodyPr/>
          <a:lstStyle/>
          <a:p>
            <a:r>
              <a:rPr lang="en-US" dirty="0"/>
              <a:t>Simple to use</a:t>
            </a:r>
          </a:p>
          <a:p>
            <a:pPr lvl="1"/>
            <a:r>
              <a:rPr lang="en-US" dirty="0"/>
              <a:t>Apply, dry, cure</a:t>
            </a:r>
          </a:p>
          <a:p>
            <a:pPr lvl="1"/>
            <a:r>
              <a:rPr lang="en-US" dirty="0"/>
              <a:t>Easy application </a:t>
            </a:r>
          </a:p>
          <a:p>
            <a:pPr lvl="2"/>
            <a:r>
              <a:rPr lang="en-US" dirty="0"/>
              <a:t>Bottle</a:t>
            </a:r>
          </a:p>
          <a:p>
            <a:pPr lvl="2"/>
            <a:r>
              <a:rPr lang="en-US" dirty="0"/>
              <a:t>Unit Dose </a:t>
            </a:r>
          </a:p>
          <a:p>
            <a:r>
              <a:rPr lang="en-US" dirty="0"/>
              <a:t>Low film thickness</a:t>
            </a:r>
          </a:p>
          <a:p>
            <a:r>
              <a:rPr lang="en-US" dirty="0"/>
              <a:t>Low technique sensitivity -- moist, wet or dry</a:t>
            </a:r>
          </a:p>
          <a:p>
            <a:r>
              <a:rPr lang="en-US" dirty="0"/>
              <a:t>Excellent bond strengths </a:t>
            </a:r>
            <a:br>
              <a:rPr lang="en-US" dirty="0"/>
            </a:br>
            <a:r>
              <a:rPr lang="en-US" dirty="0"/>
              <a:t>to enamel and dentin</a:t>
            </a:r>
          </a:p>
          <a:p>
            <a:r>
              <a:rPr lang="en-US" dirty="0"/>
              <a:t>Reliability in one system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3588" y="1071563"/>
            <a:ext cx="4570412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9203D-A8DF-ED14-B9A9-D741D4DF2CF5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urple text with dots&#10;&#10;Description automatically generated">
            <a:extLst>
              <a:ext uri="{FF2B5EF4-FFF2-40B4-BE49-F238E27FC236}">
                <a16:creationId xmlns:a16="http://schemas.microsoft.com/office/drawing/2014/main" id="{C540FD28-EA8A-DDA6-B387-85E9D844F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44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39F7-FAE8-BCE6-1AE9-2887996E8C60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text with dots&#10;&#10;Description automatically generated">
            <a:extLst>
              <a:ext uri="{FF2B5EF4-FFF2-40B4-BE49-F238E27FC236}">
                <a16:creationId xmlns:a16="http://schemas.microsoft.com/office/drawing/2014/main" id="{D83715DD-FC62-B7CC-FF48-0ED921185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2BC255-0BD0-A669-7EE2-E0D505F34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1642" y="313306"/>
            <a:ext cx="4337282" cy="252434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5D529CF-D8EF-45D5-F188-D3725922F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1642" y="3246396"/>
            <a:ext cx="3462745" cy="25908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7B50B5-A54A-ED42-B19A-36260289633C}"/>
              </a:ext>
            </a:extLst>
          </p:cNvPr>
          <p:cNvSpPr txBox="1"/>
          <p:nvPr/>
        </p:nvSpPr>
        <p:spPr>
          <a:xfrm>
            <a:off x="367469" y="868952"/>
            <a:ext cx="4084890" cy="1674976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marL="342900" indent="-342900">
              <a:lnSpc>
                <a:spcPct val="85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SR (Self-Reinforcing) Technology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/>
              <a:t>The SR monomers cross-link to apatite on the tooth surface and calcium ions coming from tooth structure, these links form a strong bonding layer when light cured.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sz="1800" b="1" dirty="0"/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17B34-9799-B5C1-7F49-2CCAB6F09275}"/>
              </a:ext>
            </a:extLst>
          </p:cNvPr>
          <p:cNvSpPr txBox="1"/>
          <p:nvPr/>
        </p:nvSpPr>
        <p:spPr>
          <a:xfrm>
            <a:off x="367469" y="3476585"/>
            <a:ext cx="4084890" cy="1674976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marL="342900" indent="-342900">
              <a:lnSpc>
                <a:spcPct val="85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Forming Super Dentin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/>
              <a:t>Fluoride releasing self-etching adhesive modifies the adjacent dentin, resulting in the secondary caries prevention. Acid-base resistant zones (Super Dentin) is observed under the hybrid layer of BOND FORCE.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sz="1800" b="1" dirty="0"/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70765E-0E05-0067-EC89-97504DC87F8D}"/>
              </a:ext>
            </a:extLst>
          </p:cNvPr>
          <p:cNvSpPr txBox="1"/>
          <p:nvPr/>
        </p:nvSpPr>
        <p:spPr>
          <a:xfrm>
            <a:off x="7740650" y="3978304"/>
            <a:ext cx="1529698" cy="3956703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sz="1050" dirty="0" err="1">
                <a:solidFill>
                  <a:srgbClr val="009BC8"/>
                </a:solidFill>
              </a:rPr>
              <a:t>Nikaido</a:t>
            </a:r>
            <a:r>
              <a:rPr lang="en-US" sz="1050" dirty="0">
                <a:solidFill>
                  <a:srgbClr val="009BC8"/>
                </a:solidFill>
              </a:rPr>
              <a:t>, et al.,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sz="1050" dirty="0">
                <a:solidFill>
                  <a:srgbClr val="009BC8"/>
                </a:solidFill>
              </a:rPr>
              <a:t>Tokyo Medical and Dental University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sz="1050" dirty="0" err="1">
                <a:solidFill>
                  <a:srgbClr val="009BC8"/>
                </a:solidFill>
              </a:rPr>
              <a:t>Jpn</a:t>
            </a:r>
            <a:r>
              <a:rPr lang="en-US" sz="1050" dirty="0">
                <a:solidFill>
                  <a:srgbClr val="009BC8"/>
                </a:solidFill>
              </a:rPr>
              <a:t> J </a:t>
            </a:r>
            <a:r>
              <a:rPr lang="en-US" sz="1050" dirty="0" err="1">
                <a:solidFill>
                  <a:srgbClr val="009BC8"/>
                </a:solidFill>
              </a:rPr>
              <a:t>Adhes</a:t>
            </a:r>
            <a:r>
              <a:rPr lang="en-US" sz="1050" dirty="0">
                <a:solidFill>
                  <a:srgbClr val="009BC8"/>
                </a:solidFill>
              </a:rPr>
              <a:t> Dent, 2007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sz="1050" dirty="0">
                <a:solidFill>
                  <a:srgbClr val="009BC8"/>
                </a:solidFill>
              </a:rPr>
              <a:t>X3.500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4577234"/>
      </p:ext>
    </p:extLst>
  </p:cSld>
  <p:clrMapOvr>
    <a:masterClrMapping/>
  </p:clrMapOvr>
  <p:transition spd="med" advTm="23433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1300" y="1560576"/>
            <a:ext cx="2834640" cy="54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5317" y="1560576"/>
            <a:ext cx="2834640" cy="54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9335" y="1560576"/>
            <a:ext cx="2834640" cy="54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Cure</a:t>
            </a: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2591701" y="1568450"/>
            <a:ext cx="473075" cy="531813"/>
          </a:xfrm>
          <a:custGeom>
            <a:avLst/>
            <a:gdLst/>
            <a:ahLst/>
            <a:cxnLst>
              <a:cxn ang="0">
                <a:pos x="23023" y="6430"/>
              </a:cxn>
              <a:cxn ang="0">
                <a:pos x="21555" y="8203"/>
              </a:cxn>
              <a:cxn ang="0">
                <a:pos x="24681" y="11281"/>
              </a:cxn>
              <a:cxn ang="0">
                <a:pos x="26148" y="9509"/>
              </a:cxn>
              <a:cxn ang="0">
                <a:pos x="8760" y="416"/>
              </a:cxn>
              <a:cxn ang="0">
                <a:pos x="9176" y="3677"/>
              </a:cxn>
              <a:cxn ang="0">
                <a:pos x="15192" y="3261"/>
              </a:cxn>
              <a:cxn ang="0">
                <a:pos x="14777" y="0"/>
              </a:cxn>
              <a:cxn ang="0">
                <a:pos x="8760" y="416"/>
              </a:cxn>
              <a:cxn ang="0">
                <a:pos x="22835" y="10920"/>
              </a:cxn>
              <a:cxn ang="0">
                <a:pos x="20949" y="9279"/>
              </a:cxn>
              <a:cxn ang="0">
                <a:pos x="13590" y="5711"/>
              </a:cxn>
              <a:cxn ang="0">
                <a:pos x="10362" y="4667"/>
              </a:cxn>
              <a:cxn ang="0">
                <a:pos x="0" y="17634"/>
              </a:cxn>
              <a:cxn ang="0">
                <a:pos x="24050" y="17634"/>
              </a:cxn>
              <a:cxn ang="0">
                <a:pos x="22777" y="11505"/>
              </a:cxn>
              <a:cxn ang="0">
                <a:pos x="21003" y="17507"/>
              </a:cxn>
              <a:cxn ang="0">
                <a:pos x="22052" y="17992"/>
              </a:cxn>
              <a:cxn ang="0">
                <a:pos x="19100" y="23756"/>
              </a:cxn>
              <a:cxn ang="0">
                <a:pos x="18415" y="24442"/>
              </a:cxn>
              <a:cxn ang="0">
                <a:pos x="12650" y="27648"/>
              </a:cxn>
              <a:cxn ang="0">
                <a:pos x="12165" y="26344"/>
              </a:cxn>
              <a:cxn ang="0">
                <a:pos x="11680" y="27661"/>
              </a:cxn>
              <a:cxn ang="0">
                <a:pos x="5917" y="24442"/>
              </a:cxn>
              <a:cxn ang="0">
                <a:pos x="5231" y="23756"/>
              </a:cxn>
              <a:cxn ang="0">
                <a:pos x="1998" y="17992"/>
              </a:cxn>
              <a:cxn ang="0">
                <a:pos x="3328" y="17507"/>
              </a:cxn>
              <a:cxn ang="0">
                <a:pos x="2010" y="17022"/>
              </a:cxn>
              <a:cxn ang="0">
                <a:pos x="5231" y="11258"/>
              </a:cxn>
              <a:cxn ang="0">
                <a:pos x="5917" y="11258"/>
              </a:cxn>
              <a:cxn ang="0">
                <a:pos x="5426" y="10082"/>
              </a:cxn>
              <a:cxn ang="0">
                <a:pos x="11680" y="8185"/>
              </a:cxn>
              <a:cxn ang="0">
                <a:pos x="12650" y="8185"/>
              </a:cxn>
              <a:cxn ang="0">
                <a:pos x="18774" y="10213"/>
              </a:cxn>
              <a:cxn ang="0">
                <a:pos x="18415" y="11258"/>
              </a:cxn>
              <a:cxn ang="0">
                <a:pos x="18757" y="11400"/>
              </a:cxn>
              <a:cxn ang="0">
                <a:pos x="19459" y="10899"/>
              </a:cxn>
              <a:cxn ang="0">
                <a:pos x="22040" y="17022"/>
              </a:cxn>
            </a:cxnLst>
            <a:rect l="0" t="0" r="r" b="b"/>
            <a:pathLst>
              <a:path w="26296" h="29659">
                <a:moveTo>
                  <a:pt x="23608" y="6481"/>
                </a:moveTo>
                <a:cubicBezTo>
                  <a:pt x="23461" y="6305"/>
                  <a:pt x="23199" y="6282"/>
                  <a:pt x="23023" y="6430"/>
                </a:cubicBezTo>
                <a:lnTo>
                  <a:pt x="21607" y="7618"/>
                </a:lnTo>
                <a:cubicBezTo>
                  <a:pt x="21431" y="7765"/>
                  <a:pt x="21408" y="8027"/>
                  <a:pt x="21555" y="8203"/>
                </a:cubicBezTo>
                <a:lnTo>
                  <a:pt x="24095" y="11230"/>
                </a:lnTo>
                <a:cubicBezTo>
                  <a:pt x="24243" y="11406"/>
                  <a:pt x="24505" y="11429"/>
                  <a:pt x="24681" y="11281"/>
                </a:cubicBezTo>
                <a:lnTo>
                  <a:pt x="26097" y="10094"/>
                </a:lnTo>
                <a:cubicBezTo>
                  <a:pt x="26273" y="9946"/>
                  <a:pt x="26296" y="9684"/>
                  <a:pt x="26148" y="9509"/>
                </a:cubicBezTo>
                <a:lnTo>
                  <a:pt x="23608" y="6481"/>
                </a:lnTo>
                <a:close/>
                <a:moveTo>
                  <a:pt x="8760" y="416"/>
                </a:moveTo>
                <a:lnTo>
                  <a:pt x="8760" y="3261"/>
                </a:lnTo>
                <a:cubicBezTo>
                  <a:pt x="8760" y="3491"/>
                  <a:pt x="8946" y="3677"/>
                  <a:pt x="9176" y="3677"/>
                </a:cubicBezTo>
                <a:lnTo>
                  <a:pt x="14777" y="3677"/>
                </a:lnTo>
                <a:cubicBezTo>
                  <a:pt x="15006" y="3677"/>
                  <a:pt x="15192" y="3491"/>
                  <a:pt x="15192" y="3261"/>
                </a:cubicBezTo>
                <a:lnTo>
                  <a:pt x="15192" y="416"/>
                </a:lnTo>
                <a:cubicBezTo>
                  <a:pt x="15192" y="186"/>
                  <a:pt x="15006" y="0"/>
                  <a:pt x="14777" y="0"/>
                </a:cubicBezTo>
                <a:lnTo>
                  <a:pt x="9176" y="0"/>
                </a:lnTo>
                <a:cubicBezTo>
                  <a:pt x="8946" y="0"/>
                  <a:pt x="8760" y="186"/>
                  <a:pt x="8760" y="416"/>
                </a:cubicBezTo>
                <a:close/>
                <a:moveTo>
                  <a:pt x="22777" y="11505"/>
                </a:moveTo>
                <a:cubicBezTo>
                  <a:pt x="22955" y="11359"/>
                  <a:pt x="22980" y="11097"/>
                  <a:pt x="22835" y="10920"/>
                </a:cubicBezTo>
                <a:lnTo>
                  <a:pt x="21534" y="9336"/>
                </a:lnTo>
                <a:cubicBezTo>
                  <a:pt x="21388" y="9159"/>
                  <a:pt x="21126" y="9133"/>
                  <a:pt x="20949" y="9279"/>
                </a:cubicBezTo>
                <a:lnTo>
                  <a:pt x="20789" y="9410"/>
                </a:lnTo>
                <a:cubicBezTo>
                  <a:pt x="18932" y="7431"/>
                  <a:pt x="16413" y="6079"/>
                  <a:pt x="13590" y="5711"/>
                </a:cubicBezTo>
                <a:lnTo>
                  <a:pt x="13590" y="4667"/>
                </a:lnTo>
                <a:lnTo>
                  <a:pt x="10362" y="4667"/>
                </a:lnTo>
                <a:lnTo>
                  <a:pt x="10362" y="5724"/>
                </a:lnTo>
                <a:cubicBezTo>
                  <a:pt x="4516" y="6537"/>
                  <a:pt x="0" y="11568"/>
                  <a:pt x="0" y="17634"/>
                </a:cubicBezTo>
                <a:cubicBezTo>
                  <a:pt x="0" y="24264"/>
                  <a:pt x="5395" y="29659"/>
                  <a:pt x="12025" y="29659"/>
                </a:cubicBezTo>
                <a:cubicBezTo>
                  <a:pt x="18656" y="29659"/>
                  <a:pt x="24050" y="24264"/>
                  <a:pt x="24050" y="17634"/>
                </a:cubicBezTo>
                <a:cubicBezTo>
                  <a:pt x="24050" y="15491"/>
                  <a:pt x="23486" y="13477"/>
                  <a:pt x="22500" y="11733"/>
                </a:cubicBezTo>
                <a:lnTo>
                  <a:pt x="22777" y="11505"/>
                </a:lnTo>
                <a:close/>
                <a:moveTo>
                  <a:pt x="21488" y="17022"/>
                </a:moveTo>
                <a:cubicBezTo>
                  <a:pt x="21220" y="17022"/>
                  <a:pt x="21003" y="17239"/>
                  <a:pt x="21003" y="17507"/>
                </a:cubicBezTo>
                <a:cubicBezTo>
                  <a:pt x="21003" y="17775"/>
                  <a:pt x="21220" y="17992"/>
                  <a:pt x="21488" y="17992"/>
                </a:cubicBezTo>
                <a:lnTo>
                  <a:pt x="22052" y="17992"/>
                </a:lnTo>
                <a:cubicBezTo>
                  <a:pt x="21967" y="20377"/>
                  <a:pt x="21048" y="22551"/>
                  <a:pt x="19577" y="24232"/>
                </a:cubicBezTo>
                <a:lnTo>
                  <a:pt x="19100" y="23756"/>
                </a:lnTo>
                <a:cubicBezTo>
                  <a:pt x="18911" y="23566"/>
                  <a:pt x="18604" y="23566"/>
                  <a:pt x="18415" y="23756"/>
                </a:cubicBezTo>
                <a:cubicBezTo>
                  <a:pt x="18225" y="23945"/>
                  <a:pt x="18225" y="24253"/>
                  <a:pt x="18415" y="24442"/>
                </a:cubicBezTo>
                <a:lnTo>
                  <a:pt x="18904" y="24931"/>
                </a:lnTo>
                <a:cubicBezTo>
                  <a:pt x="17248" y="26493"/>
                  <a:pt x="15064" y="27499"/>
                  <a:pt x="12650" y="27648"/>
                </a:cubicBezTo>
                <a:lnTo>
                  <a:pt x="12650" y="26829"/>
                </a:lnTo>
                <a:cubicBezTo>
                  <a:pt x="12650" y="26561"/>
                  <a:pt x="12433" y="26344"/>
                  <a:pt x="12165" y="26344"/>
                </a:cubicBezTo>
                <a:cubicBezTo>
                  <a:pt x="11898" y="26344"/>
                  <a:pt x="11680" y="26561"/>
                  <a:pt x="11680" y="26829"/>
                </a:cubicBezTo>
                <a:lnTo>
                  <a:pt x="11680" y="27661"/>
                </a:lnTo>
                <a:cubicBezTo>
                  <a:pt x="9227" y="27577"/>
                  <a:pt x="6993" y="26611"/>
                  <a:pt x="5291" y="25068"/>
                </a:cubicBezTo>
                <a:lnTo>
                  <a:pt x="5917" y="24442"/>
                </a:lnTo>
                <a:cubicBezTo>
                  <a:pt x="6106" y="24253"/>
                  <a:pt x="6106" y="23945"/>
                  <a:pt x="5917" y="23756"/>
                </a:cubicBezTo>
                <a:cubicBezTo>
                  <a:pt x="5727" y="23566"/>
                  <a:pt x="5420" y="23566"/>
                  <a:pt x="5231" y="23756"/>
                </a:cubicBezTo>
                <a:lnTo>
                  <a:pt x="4604" y="24383"/>
                </a:lnTo>
                <a:cubicBezTo>
                  <a:pt x="3056" y="22681"/>
                  <a:pt x="2085" y="20447"/>
                  <a:pt x="1998" y="17992"/>
                </a:cubicBezTo>
                <a:lnTo>
                  <a:pt x="2843" y="17992"/>
                </a:lnTo>
                <a:cubicBezTo>
                  <a:pt x="3111" y="17992"/>
                  <a:pt x="3328" y="17775"/>
                  <a:pt x="3328" y="17507"/>
                </a:cubicBezTo>
                <a:cubicBezTo>
                  <a:pt x="3328" y="17239"/>
                  <a:pt x="3111" y="17022"/>
                  <a:pt x="2843" y="17022"/>
                </a:cubicBezTo>
                <a:lnTo>
                  <a:pt x="2010" y="17022"/>
                </a:lnTo>
                <a:cubicBezTo>
                  <a:pt x="2156" y="14603"/>
                  <a:pt x="3163" y="12414"/>
                  <a:pt x="4728" y="10755"/>
                </a:cubicBezTo>
                <a:lnTo>
                  <a:pt x="5231" y="11258"/>
                </a:lnTo>
                <a:cubicBezTo>
                  <a:pt x="5325" y="11353"/>
                  <a:pt x="5449" y="11400"/>
                  <a:pt x="5574" y="11400"/>
                </a:cubicBezTo>
                <a:cubicBezTo>
                  <a:pt x="5698" y="11400"/>
                  <a:pt x="5822" y="11353"/>
                  <a:pt x="5917" y="11258"/>
                </a:cubicBezTo>
                <a:cubicBezTo>
                  <a:pt x="6106" y="11069"/>
                  <a:pt x="6106" y="10762"/>
                  <a:pt x="5917" y="10572"/>
                </a:cubicBezTo>
                <a:lnTo>
                  <a:pt x="5426" y="10082"/>
                </a:lnTo>
                <a:cubicBezTo>
                  <a:pt x="7111" y="8608"/>
                  <a:pt x="9290" y="7688"/>
                  <a:pt x="11680" y="7607"/>
                </a:cubicBezTo>
                <a:lnTo>
                  <a:pt x="11680" y="8185"/>
                </a:lnTo>
                <a:cubicBezTo>
                  <a:pt x="11680" y="8453"/>
                  <a:pt x="11898" y="8670"/>
                  <a:pt x="12165" y="8670"/>
                </a:cubicBezTo>
                <a:cubicBezTo>
                  <a:pt x="12433" y="8670"/>
                  <a:pt x="12650" y="8453"/>
                  <a:pt x="12650" y="8185"/>
                </a:cubicBezTo>
                <a:lnTo>
                  <a:pt x="12650" y="7620"/>
                </a:lnTo>
                <a:cubicBezTo>
                  <a:pt x="15001" y="7765"/>
                  <a:pt x="17135" y="8721"/>
                  <a:pt x="18774" y="10213"/>
                </a:cubicBezTo>
                <a:lnTo>
                  <a:pt x="18414" y="10572"/>
                </a:lnTo>
                <a:cubicBezTo>
                  <a:pt x="18225" y="10762"/>
                  <a:pt x="18225" y="11069"/>
                  <a:pt x="18415" y="11258"/>
                </a:cubicBezTo>
                <a:cubicBezTo>
                  <a:pt x="18447" y="11291"/>
                  <a:pt x="18485" y="11316"/>
                  <a:pt x="18523" y="11338"/>
                </a:cubicBezTo>
                <a:cubicBezTo>
                  <a:pt x="18596" y="11378"/>
                  <a:pt x="18676" y="11400"/>
                  <a:pt x="18757" y="11400"/>
                </a:cubicBezTo>
                <a:cubicBezTo>
                  <a:pt x="18882" y="11400"/>
                  <a:pt x="19006" y="11353"/>
                  <a:pt x="19101" y="11258"/>
                </a:cubicBezTo>
                <a:lnTo>
                  <a:pt x="19459" y="10899"/>
                </a:lnTo>
                <a:cubicBezTo>
                  <a:pt x="20120" y="11628"/>
                  <a:pt x="20674" y="12455"/>
                  <a:pt x="21100" y="13354"/>
                </a:cubicBezTo>
                <a:cubicBezTo>
                  <a:pt x="21633" y="14478"/>
                  <a:pt x="21962" y="15717"/>
                  <a:pt x="22040" y="17022"/>
                </a:cubicBezTo>
                <a:lnTo>
                  <a:pt x="21488" y="170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5536882" y="1568450"/>
            <a:ext cx="473075" cy="531813"/>
          </a:xfrm>
          <a:custGeom>
            <a:avLst/>
            <a:gdLst/>
            <a:ahLst/>
            <a:cxnLst>
              <a:cxn ang="0">
                <a:pos x="23023" y="6430"/>
              </a:cxn>
              <a:cxn ang="0">
                <a:pos x="21555" y="8203"/>
              </a:cxn>
              <a:cxn ang="0">
                <a:pos x="24681" y="11281"/>
              </a:cxn>
              <a:cxn ang="0">
                <a:pos x="26148" y="9509"/>
              </a:cxn>
              <a:cxn ang="0">
                <a:pos x="8760" y="416"/>
              </a:cxn>
              <a:cxn ang="0">
                <a:pos x="9176" y="3677"/>
              </a:cxn>
              <a:cxn ang="0">
                <a:pos x="15192" y="3261"/>
              </a:cxn>
              <a:cxn ang="0">
                <a:pos x="14777" y="0"/>
              </a:cxn>
              <a:cxn ang="0">
                <a:pos x="8760" y="416"/>
              </a:cxn>
              <a:cxn ang="0">
                <a:pos x="22835" y="10920"/>
              </a:cxn>
              <a:cxn ang="0">
                <a:pos x="20949" y="9279"/>
              </a:cxn>
              <a:cxn ang="0">
                <a:pos x="13590" y="5711"/>
              </a:cxn>
              <a:cxn ang="0">
                <a:pos x="10362" y="4667"/>
              </a:cxn>
              <a:cxn ang="0">
                <a:pos x="0" y="17634"/>
              </a:cxn>
              <a:cxn ang="0">
                <a:pos x="24050" y="17634"/>
              </a:cxn>
              <a:cxn ang="0">
                <a:pos x="22777" y="11505"/>
              </a:cxn>
              <a:cxn ang="0">
                <a:pos x="21003" y="17507"/>
              </a:cxn>
              <a:cxn ang="0">
                <a:pos x="22052" y="17992"/>
              </a:cxn>
              <a:cxn ang="0">
                <a:pos x="19100" y="23756"/>
              </a:cxn>
              <a:cxn ang="0">
                <a:pos x="18415" y="24442"/>
              </a:cxn>
              <a:cxn ang="0">
                <a:pos x="12650" y="27648"/>
              </a:cxn>
              <a:cxn ang="0">
                <a:pos x="12165" y="26344"/>
              </a:cxn>
              <a:cxn ang="0">
                <a:pos x="11680" y="27661"/>
              </a:cxn>
              <a:cxn ang="0">
                <a:pos x="5917" y="24442"/>
              </a:cxn>
              <a:cxn ang="0">
                <a:pos x="5231" y="23756"/>
              </a:cxn>
              <a:cxn ang="0">
                <a:pos x="1998" y="17992"/>
              </a:cxn>
              <a:cxn ang="0">
                <a:pos x="3328" y="17507"/>
              </a:cxn>
              <a:cxn ang="0">
                <a:pos x="2010" y="17022"/>
              </a:cxn>
              <a:cxn ang="0">
                <a:pos x="5231" y="11258"/>
              </a:cxn>
              <a:cxn ang="0">
                <a:pos x="5917" y="11258"/>
              </a:cxn>
              <a:cxn ang="0">
                <a:pos x="5426" y="10082"/>
              </a:cxn>
              <a:cxn ang="0">
                <a:pos x="11680" y="8185"/>
              </a:cxn>
              <a:cxn ang="0">
                <a:pos x="12650" y="8185"/>
              </a:cxn>
              <a:cxn ang="0">
                <a:pos x="18774" y="10213"/>
              </a:cxn>
              <a:cxn ang="0">
                <a:pos x="18415" y="11258"/>
              </a:cxn>
              <a:cxn ang="0">
                <a:pos x="18757" y="11400"/>
              </a:cxn>
              <a:cxn ang="0">
                <a:pos x="19459" y="10899"/>
              </a:cxn>
              <a:cxn ang="0">
                <a:pos x="22040" y="17022"/>
              </a:cxn>
            </a:cxnLst>
            <a:rect l="0" t="0" r="r" b="b"/>
            <a:pathLst>
              <a:path w="26296" h="29659">
                <a:moveTo>
                  <a:pt x="23608" y="6481"/>
                </a:moveTo>
                <a:cubicBezTo>
                  <a:pt x="23461" y="6305"/>
                  <a:pt x="23199" y="6282"/>
                  <a:pt x="23023" y="6430"/>
                </a:cubicBezTo>
                <a:lnTo>
                  <a:pt x="21607" y="7618"/>
                </a:lnTo>
                <a:cubicBezTo>
                  <a:pt x="21431" y="7765"/>
                  <a:pt x="21408" y="8027"/>
                  <a:pt x="21555" y="8203"/>
                </a:cubicBezTo>
                <a:lnTo>
                  <a:pt x="24095" y="11230"/>
                </a:lnTo>
                <a:cubicBezTo>
                  <a:pt x="24243" y="11406"/>
                  <a:pt x="24505" y="11429"/>
                  <a:pt x="24681" y="11281"/>
                </a:cubicBezTo>
                <a:lnTo>
                  <a:pt x="26097" y="10094"/>
                </a:lnTo>
                <a:cubicBezTo>
                  <a:pt x="26273" y="9946"/>
                  <a:pt x="26296" y="9684"/>
                  <a:pt x="26148" y="9509"/>
                </a:cubicBezTo>
                <a:lnTo>
                  <a:pt x="23608" y="6481"/>
                </a:lnTo>
                <a:close/>
                <a:moveTo>
                  <a:pt x="8760" y="416"/>
                </a:moveTo>
                <a:lnTo>
                  <a:pt x="8760" y="3261"/>
                </a:lnTo>
                <a:cubicBezTo>
                  <a:pt x="8760" y="3491"/>
                  <a:pt x="8946" y="3677"/>
                  <a:pt x="9176" y="3677"/>
                </a:cubicBezTo>
                <a:lnTo>
                  <a:pt x="14777" y="3677"/>
                </a:lnTo>
                <a:cubicBezTo>
                  <a:pt x="15006" y="3677"/>
                  <a:pt x="15192" y="3491"/>
                  <a:pt x="15192" y="3261"/>
                </a:cubicBezTo>
                <a:lnTo>
                  <a:pt x="15192" y="416"/>
                </a:lnTo>
                <a:cubicBezTo>
                  <a:pt x="15192" y="186"/>
                  <a:pt x="15006" y="0"/>
                  <a:pt x="14777" y="0"/>
                </a:cubicBezTo>
                <a:lnTo>
                  <a:pt x="9176" y="0"/>
                </a:lnTo>
                <a:cubicBezTo>
                  <a:pt x="8946" y="0"/>
                  <a:pt x="8760" y="186"/>
                  <a:pt x="8760" y="416"/>
                </a:cubicBezTo>
                <a:close/>
                <a:moveTo>
                  <a:pt x="22777" y="11505"/>
                </a:moveTo>
                <a:cubicBezTo>
                  <a:pt x="22955" y="11359"/>
                  <a:pt x="22980" y="11097"/>
                  <a:pt x="22835" y="10920"/>
                </a:cubicBezTo>
                <a:lnTo>
                  <a:pt x="21534" y="9336"/>
                </a:lnTo>
                <a:cubicBezTo>
                  <a:pt x="21388" y="9159"/>
                  <a:pt x="21126" y="9133"/>
                  <a:pt x="20949" y="9279"/>
                </a:cubicBezTo>
                <a:lnTo>
                  <a:pt x="20789" y="9410"/>
                </a:lnTo>
                <a:cubicBezTo>
                  <a:pt x="18932" y="7431"/>
                  <a:pt x="16413" y="6079"/>
                  <a:pt x="13590" y="5711"/>
                </a:cubicBezTo>
                <a:lnTo>
                  <a:pt x="13590" y="4667"/>
                </a:lnTo>
                <a:lnTo>
                  <a:pt x="10362" y="4667"/>
                </a:lnTo>
                <a:lnTo>
                  <a:pt x="10362" y="5724"/>
                </a:lnTo>
                <a:cubicBezTo>
                  <a:pt x="4516" y="6537"/>
                  <a:pt x="0" y="11568"/>
                  <a:pt x="0" y="17634"/>
                </a:cubicBezTo>
                <a:cubicBezTo>
                  <a:pt x="0" y="24264"/>
                  <a:pt x="5395" y="29659"/>
                  <a:pt x="12025" y="29659"/>
                </a:cubicBezTo>
                <a:cubicBezTo>
                  <a:pt x="18656" y="29659"/>
                  <a:pt x="24050" y="24264"/>
                  <a:pt x="24050" y="17634"/>
                </a:cubicBezTo>
                <a:cubicBezTo>
                  <a:pt x="24050" y="15491"/>
                  <a:pt x="23486" y="13477"/>
                  <a:pt x="22500" y="11733"/>
                </a:cubicBezTo>
                <a:lnTo>
                  <a:pt x="22777" y="11505"/>
                </a:lnTo>
                <a:close/>
                <a:moveTo>
                  <a:pt x="21488" y="17022"/>
                </a:moveTo>
                <a:cubicBezTo>
                  <a:pt x="21220" y="17022"/>
                  <a:pt x="21003" y="17239"/>
                  <a:pt x="21003" y="17507"/>
                </a:cubicBezTo>
                <a:cubicBezTo>
                  <a:pt x="21003" y="17775"/>
                  <a:pt x="21220" y="17992"/>
                  <a:pt x="21488" y="17992"/>
                </a:cubicBezTo>
                <a:lnTo>
                  <a:pt x="22052" y="17992"/>
                </a:lnTo>
                <a:cubicBezTo>
                  <a:pt x="21967" y="20377"/>
                  <a:pt x="21048" y="22551"/>
                  <a:pt x="19577" y="24232"/>
                </a:cubicBezTo>
                <a:lnTo>
                  <a:pt x="19100" y="23756"/>
                </a:lnTo>
                <a:cubicBezTo>
                  <a:pt x="18911" y="23566"/>
                  <a:pt x="18604" y="23566"/>
                  <a:pt x="18415" y="23756"/>
                </a:cubicBezTo>
                <a:cubicBezTo>
                  <a:pt x="18225" y="23945"/>
                  <a:pt x="18225" y="24253"/>
                  <a:pt x="18415" y="24442"/>
                </a:cubicBezTo>
                <a:lnTo>
                  <a:pt x="18904" y="24931"/>
                </a:lnTo>
                <a:cubicBezTo>
                  <a:pt x="17248" y="26493"/>
                  <a:pt x="15064" y="27499"/>
                  <a:pt x="12650" y="27648"/>
                </a:cubicBezTo>
                <a:lnTo>
                  <a:pt x="12650" y="26829"/>
                </a:lnTo>
                <a:cubicBezTo>
                  <a:pt x="12650" y="26561"/>
                  <a:pt x="12433" y="26344"/>
                  <a:pt x="12165" y="26344"/>
                </a:cubicBezTo>
                <a:cubicBezTo>
                  <a:pt x="11898" y="26344"/>
                  <a:pt x="11680" y="26561"/>
                  <a:pt x="11680" y="26829"/>
                </a:cubicBezTo>
                <a:lnTo>
                  <a:pt x="11680" y="27661"/>
                </a:lnTo>
                <a:cubicBezTo>
                  <a:pt x="9227" y="27577"/>
                  <a:pt x="6993" y="26611"/>
                  <a:pt x="5291" y="25068"/>
                </a:cubicBezTo>
                <a:lnTo>
                  <a:pt x="5917" y="24442"/>
                </a:lnTo>
                <a:cubicBezTo>
                  <a:pt x="6106" y="24253"/>
                  <a:pt x="6106" y="23945"/>
                  <a:pt x="5917" y="23756"/>
                </a:cubicBezTo>
                <a:cubicBezTo>
                  <a:pt x="5727" y="23566"/>
                  <a:pt x="5420" y="23566"/>
                  <a:pt x="5231" y="23756"/>
                </a:cubicBezTo>
                <a:lnTo>
                  <a:pt x="4604" y="24383"/>
                </a:lnTo>
                <a:cubicBezTo>
                  <a:pt x="3056" y="22681"/>
                  <a:pt x="2085" y="20447"/>
                  <a:pt x="1998" y="17992"/>
                </a:cubicBezTo>
                <a:lnTo>
                  <a:pt x="2843" y="17992"/>
                </a:lnTo>
                <a:cubicBezTo>
                  <a:pt x="3111" y="17992"/>
                  <a:pt x="3328" y="17775"/>
                  <a:pt x="3328" y="17507"/>
                </a:cubicBezTo>
                <a:cubicBezTo>
                  <a:pt x="3328" y="17239"/>
                  <a:pt x="3111" y="17022"/>
                  <a:pt x="2843" y="17022"/>
                </a:cubicBezTo>
                <a:lnTo>
                  <a:pt x="2010" y="17022"/>
                </a:lnTo>
                <a:cubicBezTo>
                  <a:pt x="2156" y="14603"/>
                  <a:pt x="3163" y="12414"/>
                  <a:pt x="4728" y="10755"/>
                </a:cubicBezTo>
                <a:lnTo>
                  <a:pt x="5231" y="11258"/>
                </a:lnTo>
                <a:cubicBezTo>
                  <a:pt x="5325" y="11353"/>
                  <a:pt x="5449" y="11400"/>
                  <a:pt x="5574" y="11400"/>
                </a:cubicBezTo>
                <a:cubicBezTo>
                  <a:pt x="5698" y="11400"/>
                  <a:pt x="5822" y="11353"/>
                  <a:pt x="5917" y="11258"/>
                </a:cubicBezTo>
                <a:cubicBezTo>
                  <a:pt x="6106" y="11069"/>
                  <a:pt x="6106" y="10762"/>
                  <a:pt x="5917" y="10572"/>
                </a:cubicBezTo>
                <a:lnTo>
                  <a:pt x="5426" y="10082"/>
                </a:lnTo>
                <a:cubicBezTo>
                  <a:pt x="7111" y="8608"/>
                  <a:pt x="9290" y="7688"/>
                  <a:pt x="11680" y="7607"/>
                </a:cubicBezTo>
                <a:lnTo>
                  <a:pt x="11680" y="8185"/>
                </a:lnTo>
                <a:cubicBezTo>
                  <a:pt x="11680" y="8453"/>
                  <a:pt x="11898" y="8670"/>
                  <a:pt x="12165" y="8670"/>
                </a:cubicBezTo>
                <a:cubicBezTo>
                  <a:pt x="12433" y="8670"/>
                  <a:pt x="12650" y="8453"/>
                  <a:pt x="12650" y="8185"/>
                </a:cubicBezTo>
                <a:lnTo>
                  <a:pt x="12650" y="7620"/>
                </a:lnTo>
                <a:cubicBezTo>
                  <a:pt x="15001" y="7765"/>
                  <a:pt x="17135" y="8721"/>
                  <a:pt x="18774" y="10213"/>
                </a:cubicBezTo>
                <a:lnTo>
                  <a:pt x="18414" y="10572"/>
                </a:lnTo>
                <a:cubicBezTo>
                  <a:pt x="18225" y="10762"/>
                  <a:pt x="18225" y="11069"/>
                  <a:pt x="18415" y="11258"/>
                </a:cubicBezTo>
                <a:cubicBezTo>
                  <a:pt x="18447" y="11291"/>
                  <a:pt x="18485" y="11316"/>
                  <a:pt x="18523" y="11338"/>
                </a:cubicBezTo>
                <a:cubicBezTo>
                  <a:pt x="18596" y="11378"/>
                  <a:pt x="18676" y="11400"/>
                  <a:pt x="18757" y="11400"/>
                </a:cubicBezTo>
                <a:cubicBezTo>
                  <a:pt x="18882" y="11400"/>
                  <a:pt x="19006" y="11353"/>
                  <a:pt x="19101" y="11258"/>
                </a:cubicBezTo>
                <a:lnTo>
                  <a:pt x="19459" y="10899"/>
                </a:lnTo>
                <a:cubicBezTo>
                  <a:pt x="20120" y="11628"/>
                  <a:pt x="20674" y="12455"/>
                  <a:pt x="21100" y="13354"/>
                </a:cubicBezTo>
                <a:cubicBezTo>
                  <a:pt x="21633" y="14478"/>
                  <a:pt x="21962" y="15717"/>
                  <a:pt x="22040" y="17022"/>
                </a:cubicBezTo>
                <a:lnTo>
                  <a:pt x="21488" y="170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8470900" y="1568450"/>
            <a:ext cx="473075" cy="531813"/>
          </a:xfrm>
          <a:custGeom>
            <a:avLst/>
            <a:gdLst/>
            <a:ahLst/>
            <a:cxnLst>
              <a:cxn ang="0">
                <a:pos x="23023" y="6430"/>
              </a:cxn>
              <a:cxn ang="0">
                <a:pos x="21555" y="8203"/>
              </a:cxn>
              <a:cxn ang="0">
                <a:pos x="24681" y="11281"/>
              </a:cxn>
              <a:cxn ang="0">
                <a:pos x="26148" y="9509"/>
              </a:cxn>
              <a:cxn ang="0">
                <a:pos x="8760" y="416"/>
              </a:cxn>
              <a:cxn ang="0">
                <a:pos x="9176" y="3677"/>
              </a:cxn>
              <a:cxn ang="0">
                <a:pos x="15192" y="3261"/>
              </a:cxn>
              <a:cxn ang="0">
                <a:pos x="14777" y="0"/>
              </a:cxn>
              <a:cxn ang="0">
                <a:pos x="8760" y="416"/>
              </a:cxn>
              <a:cxn ang="0">
                <a:pos x="22835" y="10920"/>
              </a:cxn>
              <a:cxn ang="0">
                <a:pos x="20949" y="9279"/>
              </a:cxn>
              <a:cxn ang="0">
                <a:pos x="13590" y="5711"/>
              </a:cxn>
              <a:cxn ang="0">
                <a:pos x="10362" y="4667"/>
              </a:cxn>
              <a:cxn ang="0">
                <a:pos x="0" y="17634"/>
              </a:cxn>
              <a:cxn ang="0">
                <a:pos x="24050" y="17634"/>
              </a:cxn>
              <a:cxn ang="0">
                <a:pos x="22777" y="11505"/>
              </a:cxn>
              <a:cxn ang="0">
                <a:pos x="21003" y="17507"/>
              </a:cxn>
              <a:cxn ang="0">
                <a:pos x="22052" y="17992"/>
              </a:cxn>
              <a:cxn ang="0">
                <a:pos x="19100" y="23756"/>
              </a:cxn>
              <a:cxn ang="0">
                <a:pos x="18415" y="24442"/>
              </a:cxn>
              <a:cxn ang="0">
                <a:pos x="12650" y="27648"/>
              </a:cxn>
              <a:cxn ang="0">
                <a:pos x="12165" y="26344"/>
              </a:cxn>
              <a:cxn ang="0">
                <a:pos x="11680" y="27661"/>
              </a:cxn>
              <a:cxn ang="0">
                <a:pos x="5917" y="24442"/>
              </a:cxn>
              <a:cxn ang="0">
                <a:pos x="5231" y="23756"/>
              </a:cxn>
              <a:cxn ang="0">
                <a:pos x="1998" y="17992"/>
              </a:cxn>
              <a:cxn ang="0">
                <a:pos x="3328" y="17507"/>
              </a:cxn>
              <a:cxn ang="0">
                <a:pos x="2010" y="17022"/>
              </a:cxn>
              <a:cxn ang="0">
                <a:pos x="5231" y="11258"/>
              </a:cxn>
              <a:cxn ang="0">
                <a:pos x="5917" y="11258"/>
              </a:cxn>
              <a:cxn ang="0">
                <a:pos x="5426" y="10082"/>
              </a:cxn>
              <a:cxn ang="0">
                <a:pos x="11680" y="8185"/>
              </a:cxn>
              <a:cxn ang="0">
                <a:pos x="12650" y="8185"/>
              </a:cxn>
              <a:cxn ang="0">
                <a:pos x="18774" y="10213"/>
              </a:cxn>
              <a:cxn ang="0">
                <a:pos x="18415" y="11258"/>
              </a:cxn>
              <a:cxn ang="0">
                <a:pos x="18757" y="11400"/>
              </a:cxn>
              <a:cxn ang="0">
                <a:pos x="19459" y="10899"/>
              </a:cxn>
              <a:cxn ang="0">
                <a:pos x="22040" y="17022"/>
              </a:cxn>
            </a:cxnLst>
            <a:rect l="0" t="0" r="r" b="b"/>
            <a:pathLst>
              <a:path w="26296" h="29659">
                <a:moveTo>
                  <a:pt x="23608" y="6481"/>
                </a:moveTo>
                <a:cubicBezTo>
                  <a:pt x="23461" y="6305"/>
                  <a:pt x="23199" y="6282"/>
                  <a:pt x="23023" y="6430"/>
                </a:cubicBezTo>
                <a:lnTo>
                  <a:pt x="21607" y="7618"/>
                </a:lnTo>
                <a:cubicBezTo>
                  <a:pt x="21431" y="7765"/>
                  <a:pt x="21408" y="8027"/>
                  <a:pt x="21555" y="8203"/>
                </a:cubicBezTo>
                <a:lnTo>
                  <a:pt x="24095" y="11230"/>
                </a:lnTo>
                <a:cubicBezTo>
                  <a:pt x="24243" y="11406"/>
                  <a:pt x="24505" y="11429"/>
                  <a:pt x="24681" y="11281"/>
                </a:cubicBezTo>
                <a:lnTo>
                  <a:pt x="26097" y="10094"/>
                </a:lnTo>
                <a:cubicBezTo>
                  <a:pt x="26273" y="9946"/>
                  <a:pt x="26296" y="9684"/>
                  <a:pt x="26148" y="9509"/>
                </a:cubicBezTo>
                <a:lnTo>
                  <a:pt x="23608" y="6481"/>
                </a:lnTo>
                <a:close/>
                <a:moveTo>
                  <a:pt x="8760" y="416"/>
                </a:moveTo>
                <a:lnTo>
                  <a:pt x="8760" y="3261"/>
                </a:lnTo>
                <a:cubicBezTo>
                  <a:pt x="8760" y="3491"/>
                  <a:pt x="8946" y="3677"/>
                  <a:pt x="9176" y="3677"/>
                </a:cubicBezTo>
                <a:lnTo>
                  <a:pt x="14777" y="3677"/>
                </a:lnTo>
                <a:cubicBezTo>
                  <a:pt x="15006" y="3677"/>
                  <a:pt x="15192" y="3491"/>
                  <a:pt x="15192" y="3261"/>
                </a:cubicBezTo>
                <a:lnTo>
                  <a:pt x="15192" y="416"/>
                </a:lnTo>
                <a:cubicBezTo>
                  <a:pt x="15192" y="186"/>
                  <a:pt x="15006" y="0"/>
                  <a:pt x="14777" y="0"/>
                </a:cubicBezTo>
                <a:lnTo>
                  <a:pt x="9176" y="0"/>
                </a:lnTo>
                <a:cubicBezTo>
                  <a:pt x="8946" y="0"/>
                  <a:pt x="8760" y="186"/>
                  <a:pt x="8760" y="416"/>
                </a:cubicBezTo>
                <a:close/>
                <a:moveTo>
                  <a:pt x="22777" y="11505"/>
                </a:moveTo>
                <a:cubicBezTo>
                  <a:pt x="22955" y="11359"/>
                  <a:pt x="22980" y="11097"/>
                  <a:pt x="22835" y="10920"/>
                </a:cubicBezTo>
                <a:lnTo>
                  <a:pt x="21534" y="9336"/>
                </a:lnTo>
                <a:cubicBezTo>
                  <a:pt x="21388" y="9159"/>
                  <a:pt x="21126" y="9133"/>
                  <a:pt x="20949" y="9279"/>
                </a:cubicBezTo>
                <a:lnTo>
                  <a:pt x="20789" y="9410"/>
                </a:lnTo>
                <a:cubicBezTo>
                  <a:pt x="18932" y="7431"/>
                  <a:pt x="16413" y="6079"/>
                  <a:pt x="13590" y="5711"/>
                </a:cubicBezTo>
                <a:lnTo>
                  <a:pt x="13590" y="4667"/>
                </a:lnTo>
                <a:lnTo>
                  <a:pt x="10362" y="4667"/>
                </a:lnTo>
                <a:lnTo>
                  <a:pt x="10362" y="5724"/>
                </a:lnTo>
                <a:cubicBezTo>
                  <a:pt x="4516" y="6537"/>
                  <a:pt x="0" y="11568"/>
                  <a:pt x="0" y="17634"/>
                </a:cubicBezTo>
                <a:cubicBezTo>
                  <a:pt x="0" y="24264"/>
                  <a:pt x="5395" y="29659"/>
                  <a:pt x="12025" y="29659"/>
                </a:cubicBezTo>
                <a:cubicBezTo>
                  <a:pt x="18656" y="29659"/>
                  <a:pt x="24050" y="24264"/>
                  <a:pt x="24050" y="17634"/>
                </a:cubicBezTo>
                <a:cubicBezTo>
                  <a:pt x="24050" y="15491"/>
                  <a:pt x="23486" y="13477"/>
                  <a:pt x="22500" y="11733"/>
                </a:cubicBezTo>
                <a:lnTo>
                  <a:pt x="22777" y="11505"/>
                </a:lnTo>
                <a:close/>
                <a:moveTo>
                  <a:pt x="21488" y="17022"/>
                </a:moveTo>
                <a:cubicBezTo>
                  <a:pt x="21220" y="17022"/>
                  <a:pt x="21003" y="17239"/>
                  <a:pt x="21003" y="17507"/>
                </a:cubicBezTo>
                <a:cubicBezTo>
                  <a:pt x="21003" y="17775"/>
                  <a:pt x="21220" y="17992"/>
                  <a:pt x="21488" y="17992"/>
                </a:cubicBezTo>
                <a:lnTo>
                  <a:pt x="22052" y="17992"/>
                </a:lnTo>
                <a:cubicBezTo>
                  <a:pt x="21967" y="20377"/>
                  <a:pt x="21048" y="22551"/>
                  <a:pt x="19577" y="24232"/>
                </a:cubicBezTo>
                <a:lnTo>
                  <a:pt x="19100" y="23756"/>
                </a:lnTo>
                <a:cubicBezTo>
                  <a:pt x="18911" y="23566"/>
                  <a:pt x="18604" y="23566"/>
                  <a:pt x="18415" y="23756"/>
                </a:cubicBezTo>
                <a:cubicBezTo>
                  <a:pt x="18225" y="23945"/>
                  <a:pt x="18225" y="24253"/>
                  <a:pt x="18415" y="24442"/>
                </a:cubicBezTo>
                <a:lnTo>
                  <a:pt x="18904" y="24931"/>
                </a:lnTo>
                <a:cubicBezTo>
                  <a:pt x="17248" y="26493"/>
                  <a:pt x="15064" y="27499"/>
                  <a:pt x="12650" y="27648"/>
                </a:cubicBezTo>
                <a:lnTo>
                  <a:pt x="12650" y="26829"/>
                </a:lnTo>
                <a:cubicBezTo>
                  <a:pt x="12650" y="26561"/>
                  <a:pt x="12433" y="26344"/>
                  <a:pt x="12165" y="26344"/>
                </a:cubicBezTo>
                <a:cubicBezTo>
                  <a:pt x="11898" y="26344"/>
                  <a:pt x="11680" y="26561"/>
                  <a:pt x="11680" y="26829"/>
                </a:cubicBezTo>
                <a:lnTo>
                  <a:pt x="11680" y="27661"/>
                </a:lnTo>
                <a:cubicBezTo>
                  <a:pt x="9227" y="27577"/>
                  <a:pt x="6993" y="26611"/>
                  <a:pt x="5291" y="25068"/>
                </a:cubicBezTo>
                <a:lnTo>
                  <a:pt x="5917" y="24442"/>
                </a:lnTo>
                <a:cubicBezTo>
                  <a:pt x="6106" y="24253"/>
                  <a:pt x="6106" y="23945"/>
                  <a:pt x="5917" y="23756"/>
                </a:cubicBezTo>
                <a:cubicBezTo>
                  <a:pt x="5727" y="23566"/>
                  <a:pt x="5420" y="23566"/>
                  <a:pt x="5231" y="23756"/>
                </a:cubicBezTo>
                <a:lnTo>
                  <a:pt x="4604" y="24383"/>
                </a:lnTo>
                <a:cubicBezTo>
                  <a:pt x="3056" y="22681"/>
                  <a:pt x="2085" y="20447"/>
                  <a:pt x="1998" y="17992"/>
                </a:cubicBezTo>
                <a:lnTo>
                  <a:pt x="2843" y="17992"/>
                </a:lnTo>
                <a:cubicBezTo>
                  <a:pt x="3111" y="17992"/>
                  <a:pt x="3328" y="17775"/>
                  <a:pt x="3328" y="17507"/>
                </a:cubicBezTo>
                <a:cubicBezTo>
                  <a:pt x="3328" y="17239"/>
                  <a:pt x="3111" y="17022"/>
                  <a:pt x="2843" y="17022"/>
                </a:cubicBezTo>
                <a:lnTo>
                  <a:pt x="2010" y="17022"/>
                </a:lnTo>
                <a:cubicBezTo>
                  <a:pt x="2156" y="14603"/>
                  <a:pt x="3163" y="12414"/>
                  <a:pt x="4728" y="10755"/>
                </a:cubicBezTo>
                <a:lnTo>
                  <a:pt x="5231" y="11258"/>
                </a:lnTo>
                <a:cubicBezTo>
                  <a:pt x="5325" y="11353"/>
                  <a:pt x="5449" y="11400"/>
                  <a:pt x="5574" y="11400"/>
                </a:cubicBezTo>
                <a:cubicBezTo>
                  <a:pt x="5698" y="11400"/>
                  <a:pt x="5822" y="11353"/>
                  <a:pt x="5917" y="11258"/>
                </a:cubicBezTo>
                <a:cubicBezTo>
                  <a:pt x="6106" y="11069"/>
                  <a:pt x="6106" y="10762"/>
                  <a:pt x="5917" y="10572"/>
                </a:cubicBezTo>
                <a:lnTo>
                  <a:pt x="5426" y="10082"/>
                </a:lnTo>
                <a:cubicBezTo>
                  <a:pt x="7111" y="8608"/>
                  <a:pt x="9290" y="7688"/>
                  <a:pt x="11680" y="7607"/>
                </a:cubicBezTo>
                <a:lnTo>
                  <a:pt x="11680" y="8185"/>
                </a:lnTo>
                <a:cubicBezTo>
                  <a:pt x="11680" y="8453"/>
                  <a:pt x="11898" y="8670"/>
                  <a:pt x="12165" y="8670"/>
                </a:cubicBezTo>
                <a:cubicBezTo>
                  <a:pt x="12433" y="8670"/>
                  <a:pt x="12650" y="8453"/>
                  <a:pt x="12650" y="8185"/>
                </a:cubicBezTo>
                <a:lnTo>
                  <a:pt x="12650" y="7620"/>
                </a:lnTo>
                <a:cubicBezTo>
                  <a:pt x="15001" y="7765"/>
                  <a:pt x="17135" y="8721"/>
                  <a:pt x="18774" y="10213"/>
                </a:cubicBezTo>
                <a:lnTo>
                  <a:pt x="18414" y="10572"/>
                </a:lnTo>
                <a:cubicBezTo>
                  <a:pt x="18225" y="10762"/>
                  <a:pt x="18225" y="11069"/>
                  <a:pt x="18415" y="11258"/>
                </a:cubicBezTo>
                <a:cubicBezTo>
                  <a:pt x="18447" y="11291"/>
                  <a:pt x="18485" y="11316"/>
                  <a:pt x="18523" y="11338"/>
                </a:cubicBezTo>
                <a:cubicBezTo>
                  <a:pt x="18596" y="11378"/>
                  <a:pt x="18676" y="11400"/>
                  <a:pt x="18757" y="11400"/>
                </a:cubicBezTo>
                <a:cubicBezTo>
                  <a:pt x="18882" y="11400"/>
                  <a:pt x="19006" y="11353"/>
                  <a:pt x="19101" y="11258"/>
                </a:cubicBezTo>
                <a:lnTo>
                  <a:pt x="19459" y="10899"/>
                </a:lnTo>
                <a:cubicBezTo>
                  <a:pt x="20120" y="11628"/>
                  <a:pt x="20674" y="12455"/>
                  <a:pt x="21100" y="13354"/>
                </a:cubicBezTo>
                <a:cubicBezTo>
                  <a:pt x="21633" y="14478"/>
                  <a:pt x="21962" y="15717"/>
                  <a:pt x="22040" y="17022"/>
                </a:cubicBezTo>
                <a:lnTo>
                  <a:pt x="21488" y="170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" y="2196223"/>
            <a:ext cx="1441196" cy="1259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1058863"/>
            <a:ext cx="8685213" cy="391985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1"/>
                </a:solidFill>
              </a:rPr>
              <a:t>Bond Force</a:t>
            </a:r>
            <a:r>
              <a:rPr lang="en-US" i="1" baseline="30000" dirty="0">
                <a:solidFill>
                  <a:schemeClr val="accent1"/>
                </a:solidFill>
              </a:rPr>
              <a:t>®</a:t>
            </a:r>
            <a:r>
              <a:rPr lang="en-US" i="1" dirty="0">
                <a:solidFill>
                  <a:schemeClr val="accent1"/>
                </a:solidFill>
              </a:rPr>
              <a:t> makes it simpler to be perfect</a:t>
            </a:r>
          </a:p>
        </p:txBody>
      </p:sp>
      <p:pic>
        <p:nvPicPr>
          <p:cNvPr id="14" name="Picture 13" descr="04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652" y="2196223"/>
            <a:ext cx="1441196" cy="1259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04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3569400"/>
            <a:ext cx="1441196" cy="1259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04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00" y="4942576"/>
            <a:ext cx="1441196" cy="1259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 descr="04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9572" y="2196223"/>
            <a:ext cx="1441196" cy="1259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743456" y="2196223"/>
            <a:ext cx="1304544" cy="1231392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2000" dirty="0"/>
              <a:t>Dispense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3456" y="3569400"/>
            <a:ext cx="1304544" cy="1231392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2000" dirty="0"/>
              <a:t>Apply</a:t>
            </a:r>
            <a:br>
              <a:rPr lang="en-US" sz="2000" dirty="0"/>
            </a:br>
            <a:r>
              <a:rPr lang="en-US" sz="2000" dirty="0"/>
              <a:t>BOND</a:t>
            </a:r>
            <a:br>
              <a:rPr lang="en-US" sz="2000" dirty="0"/>
            </a:br>
            <a:r>
              <a:rPr lang="en-US" sz="2000" dirty="0"/>
              <a:t>FORCE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3456" y="4942576"/>
            <a:ext cx="1304544" cy="1231392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2000" dirty="0"/>
              <a:t>Rub the margins for 20 seconds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413" y="2196223"/>
            <a:ext cx="1304544" cy="1231392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2000" dirty="0"/>
              <a:t>Apply weak air for five seconds then strong air for five or more seconds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9431" y="2196223"/>
            <a:ext cx="1304544" cy="1231392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2000" dirty="0"/>
              <a:t>Light cure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6396036"/>
            <a:ext cx="2133600" cy="365125"/>
          </a:xfrm>
        </p:spPr>
        <p:txBody>
          <a:bodyPr/>
          <a:lstStyle/>
          <a:p>
            <a:fld id="{E0945A5B-6FD1-4E75-90E0-1022EA54FC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97625" y="1729693"/>
            <a:ext cx="526094" cy="3256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2000" i="1" dirty="0"/>
              <a:t>10</a:t>
            </a:r>
            <a:br>
              <a:rPr lang="en-US" sz="2000" i="1" dirty="0"/>
            </a:br>
            <a:r>
              <a:rPr lang="en-US" sz="1000" i="1" dirty="0" err="1"/>
              <a:t>secs</a:t>
            </a:r>
            <a:r>
              <a:rPr lang="en-US" sz="1000" i="1" dirty="0"/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34211" y="1742757"/>
            <a:ext cx="526094" cy="3256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1600" i="1" dirty="0">
                <a:latin typeface="Calibri" pitchFamily="34" charset="0"/>
              </a:rPr>
              <a:t>10</a:t>
            </a:r>
            <a:br>
              <a:rPr lang="en-US" sz="2000" i="1" dirty="0"/>
            </a:br>
            <a:r>
              <a:rPr lang="en-US" sz="1000" i="1" dirty="0" err="1"/>
              <a:t>secs</a:t>
            </a:r>
            <a:r>
              <a:rPr lang="en-US" sz="1000" i="1" dirty="0"/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51964" y="1732959"/>
            <a:ext cx="526094" cy="3256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2000" i="1" dirty="0"/>
              <a:t>20</a:t>
            </a:r>
            <a:br>
              <a:rPr lang="en-US" sz="2000" i="1" dirty="0"/>
            </a:br>
            <a:r>
              <a:rPr lang="en-US" sz="1000" i="1" dirty="0" err="1"/>
              <a:t>secs</a:t>
            </a:r>
            <a:r>
              <a:rPr lang="en-US" sz="1000" i="1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9EB25-2D15-117B-8BF5-32498B181940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text with dots&#10;&#10;Description automatically generated">
            <a:extLst>
              <a:ext uri="{FF2B5EF4-FFF2-40B4-BE49-F238E27FC236}">
                <a16:creationId xmlns:a16="http://schemas.microsoft.com/office/drawing/2014/main" id="{F47C2C18-7A16-5752-6311-7275CB679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250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ondForce-Ref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820" y="2299633"/>
            <a:ext cx="2852629" cy="197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1058863"/>
            <a:ext cx="8685213" cy="391985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1"/>
                </a:solidFill>
              </a:rPr>
              <a:t>Easy dispensing -- bottle or unit dose options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3820" y="1789624"/>
            <a:ext cx="28346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Bond Force</a:t>
            </a:r>
            <a:r>
              <a:rPr lang="en-US" sz="2400" baseline="30000" dirty="0"/>
              <a:t>®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>Bottle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7553" y="1789624"/>
            <a:ext cx="28346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Bond Force</a:t>
            </a:r>
            <a:r>
              <a:rPr lang="en-US" sz="2400" baseline="30000" dirty="0"/>
              <a:t>®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>Unit Dose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1620" y="4343848"/>
            <a:ext cx="2834640" cy="1815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traditional package for dispensing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5mL bottle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5353" y="4331656"/>
            <a:ext cx="2834640" cy="1578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Easy, single, application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 unit doses </a:t>
            </a:r>
            <a:b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(0.1mL x 50)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■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Picture 29" descr="05=BF-Pack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084" y="2594296"/>
            <a:ext cx="1911570" cy="1670304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6396036"/>
            <a:ext cx="2133600" cy="365125"/>
          </a:xfrm>
        </p:spPr>
        <p:txBody>
          <a:bodyPr/>
          <a:lstStyle/>
          <a:p>
            <a:fld id="{E0945A5B-6FD1-4E75-90E0-1022EA54FC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ED79A-9193-CB5E-5026-835774C4B067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text with dots&#10;&#10;Description automatically generated">
            <a:extLst>
              <a:ext uri="{FF2B5EF4-FFF2-40B4-BE49-F238E27FC236}">
                <a16:creationId xmlns:a16="http://schemas.microsoft.com/office/drawing/2014/main" id="{40D14207-0823-AC66-E0C8-694D88EB0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371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Procedure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39F7-FAE8-BCE6-1AE9-2887996E8C60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text with dots&#10;&#10;Description automatically generated">
            <a:extLst>
              <a:ext uri="{FF2B5EF4-FFF2-40B4-BE49-F238E27FC236}">
                <a16:creationId xmlns:a16="http://schemas.microsoft.com/office/drawing/2014/main" id="{D83715DD-FC62-B7CC-FF48-0ED921185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908B92B-5F08-E8D4-868E-DFEFD03262A4}"/>
              </a:ext>
            </a:extLst>
          </p:cNvPr>
          <p:cNvSpPr txBox="1"/>
          <p:nvPr/>
        </p:nvSpPr>
        <p:spPr>
          <a:xfrm>
            <a:off x="623843" y="1290415"/>
            <a:ext cx="4084890" cy="3956703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marL="457200" indent="-457200">
              <a:lnSpc>
                <a:spcPct val="85000"/>
              </a:lnSpc>
              <a:spcBef>
                <a:spcPts val="700"/>
              </a:spcBef>
              <a:buAutoNum type="arabicParenR"/>
            </a:pPr>
            <a:r>
              <a:rPr lang="en-US" sz="2000" b="1" dirty="0"/>
              <a:t>Simple 1-step procedure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/>
              <a:t>BOND FORCE satisfies all Etching, Priming, and Bonding procedures with 1-STEP. The Quick and simple bonding system is particularly beneficial for pediatric patients.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sz="1800" b="1" dirty="0"/>
          </a:p>
          <a:p>
            <a:pPr marL="457200" indent="-457200">
              <a:lnSpc>
                <a:spcPct val="85000"/>
              </a:lnSpc>
              <a:spcBef>
                <a:spcPts val="700"/>
              </a:spcBef>
              <a:buAutoNum type="arabicParenR"/>
            </a:pPr>
            <a:r>
              <a:rPr lang="en-US" sz="2000" b="1" dirty="0"/>
              <a:t>Only 1-application required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/>
              <a:t>BOND FORCE does NOT require additional applications.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  <a:p>
            <a:pPr marL="457200" indent="-457200">
              <a:lnSpc>
                <a:spcPct val="85000"/>
              </a:lnSpc>
              <a:spcBef>
                <a:spcPts val="700"/>
              </a:spcBef>
              <a:buAutoNum type="arabicParenR"/>
            </a:pPr>
            <a:r>
              <a:rPr lang="en-US" sz="2000" b="1" dirty="0"/>
              <a:t>Plenty of working time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/>
              <a:t>BOND FORCE remains stable for 5 minutes after dispensing without phase separation.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sz="1800" b="1" dirty="0"/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2391DFDE-C20C-459C-36E5-E329C5AA9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3476" y="4339023"/>
            <a:ext cx="3760685" cy="1352527"/>
          </a:xfrm>
          <a:prstGeom prst="rect">
            <a:avLst/>
          </a:prstGeom>
        </p:spPr>
      </p:pic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24E3EF53-A7C5-1E00-71E7-DA9A5FA4F8C3}"/>
              </a:ext>
            </a:extLst>
          </p:cNvPr>
          <p:cNvSpPr/>
          <p:nvPr/>
        </p:nvSpPr>
        <p:spPr>
          <a:xfrm flipH="1">
            <a:off x="4949406" y="1500836"/>
            <a:ext cx="3290131" cy="120275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Etching, Priming, and Bonding in one application without mixing</a:t>
            </a: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527C21DE-7F71-A19D-3A88-359DACB90F5B}"/>
              </a:ext>
            </a:extLst>
          </p:cNvPr>
          <p:cNvSpPr/>
          <p:nvPr/>
        </p:nvSpPr>
        <p:spPr>
          <a:xfrm flipH="1">
            <a:off x="4949407" y="3022796"/>
            <a:ext cx="3290131" cy="91598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multiple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11949044"/>
      </p:ext>
    </p:extLst>
  </p:cSld>
  <p:clrMapOvr>
    <a:masterClrMapping/>
  </p:clrMapOvr>
  <p:transition spd="med" advTm="2343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Post-Operative Sensitivity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39F7-FAE8-BCE6-1AE9-2887996E8C60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urple text with dots&#10;&#10;Description automatically generated">
            <a:extLst>
              <a:ext uri="{FF2B5EF4-FFF2-40B4-BE49-F238E27FC236}">
                <a16:creationId xmlns:a16="http://schemas.microsoft.com/office/drawing/2014/main" id="{D83715DD-FC62-B7CC-FF48-0ED921185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9F2F87-387B-B680-36BA-CE3A18C66F20}"/>
              </a:ext>
            </a:extLst>
          </p:cNvPr>
          <p:cNvSpPr txBox="1"/>
          <p:nvPr/>
        </p:nvSpPr>
        <p:spPr>
          <a:xfrm>
            <a:off x="373076" y="1138378"/>
            <a:ext cx="8117437" cy="3956703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sz="2000" dirty="0"/>
              <a:t>In a self-etch system, etching and penetration of the bonding agent are processed at the same time; therefore, a gap (decalcified dentin without penetration of bonding agent) between the bonding layer and the dentin structure will not occur. This is one key advantage of a self-etch system. With a self-etch system, strong adhesion and durability to dentin is ensured and the risk of post operative sensitivity is minimized.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sz="2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EC48CAC-4E0F-7510-CD7B-3363A1BB6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721" y="4200358"/>
            <a:ext cx="6386557" cy="1046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ACA683-F2D6-9026-F288-5C9354EF01E6}"/>
              </a:ext>
            </a:extLst>
          </p:cNvPr>
          <p:cNvSpPr txBox="1"/>
          <p:nvPr/>
        </p:nvSpPr>
        <p:spPr>
          <a:xfrm>
            <a:off x="889563" y="3429000"/>
            <a:ext cx="7084464" cy="3956703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>
                <a:solidFill>
                  <a:srgbClr val="009BC8"/>
                </a:solidFill>
              </a:rPr>
              <a:t>Post Operative Sensitivity Clinical Research in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>
                <a:solidFill>
                  <a:srgbClr val="009BC8"/>
                </a:solidFill>
              </a:rPr>
              <a:t>24 months (2 years) 22 cases monitored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>
              <a:solidFill>
                <a:srgbClr val="009BC8"/>
              </a:solidFill>
            </a:endParaRP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>
              <a:solidFill>
                <a:srgbClr val="009BC8"/>
              </a:solidFill>
            </a:endParaRP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>
              <a:solidFill>
                <a:srgbClr val="009BC8"/>
              </a:solidFill>
            </a:endParaRP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>
              <a:solidFill>
                <a:srgbClr val="009BC8"/>
              </a:solidFill>
            </a:endParaRP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>
                <a:solidFill>
                  <a:srgbClr val="009BC8"/>
                </a:solidFill>
              </a:rPr>
              <a:t>Source: Professor Jean-Pierre Attal, University of Paris V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r>
              <a:rPr lang="en-US" dirty="0">
                <a:solidFill>
                  <a:srgbClr val="009BC8"/>
                </a:solidFill>
              </a:rPr>
              <a:t>DENTAL MATERIALS 27 (2011) 304-312</a:t>
            </a:r>
          </a:p>
          <a:p>
            <a:pPr lvl="1">
              <a:lnSpc>
                <a:spcPct val="85000"/>
              </a:lnSpc>
              <a:spcBef>
                <a:spcPts val="7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2398"/>
      </p:ext>
    </p:extLst>
  </p:cSld>
  <p:clrMapOvr>
    <a:masterClrMapping/>
  </p:clrMapOvr>
  <p:transition spd="med" advTm="2343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228600" y="1058863"/>
            <a:ext cx="8685213" cy="39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2400" b="1" i="1" dirty="0">
                <a:solidFill>
                  <a:schemeClr val="accent1"/>
                </a:solidFill>
              </a:rPr>
              <a:t>Bond Force</a:t>
            </a:r>
            <a:r>
              <a:rPr lang="en-US" sz="2400" b="1" i="1" baseline="30000" dirty="0">
                <a:solidFill>
                  <a:schemeClr val="accent1"/>
                </a:solidFill>
              </a:rPr>
              <a:t>®</a:t>
            </a:r>
            <a:r>
              <a:rPr lang="en-US" sz="2400" b="1" i="1" dirty="0">
                <a:solidFill>
                  <a:schemeClr val="accent1"/>
                </a:solidFill>
              </a:rPr>
              <a:t> is not technique sensitive -- in fact, tooth desiccation provides the highest bond strength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41300" y="5771476"/>
            <a:ext cx="8702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Moisture: Damp tooth surface (left to stand for 1 hour at 37˚C at 100% humidity); Wet: Tooth surface with water droplets</a:t>
            </a:r>
            <a:endParaRPr lang="en-US" sz="1100" i="1" dirty="0">
              <a:solidFill>
                <a:srgbClr val="FF0000"/>
              </a:solidFill>
            </a:endParaRPr>
          </a:p>
          <a:p>
            <a:r>
              <a:rPr lang="en-US" sz="1100" i="1" dirty="0"/>
              <a:t>Tested in these conditions; Dry: Air-dried tooth surface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241301" y="1826228"/>
            <a:ext cx="8049258" cy="3921812"/>
            <a:chOff x="241301" y="1826228"/>
            <a:chExt cx="8049258" cy="3921812"/>
          </a:xfrm>
        </p:grpSpPr>
        <p:sp>
          <p:nvSpPr>
            <p:cNvPr id="46" name="Rectangle 45"/>
            <p:cNvSpPr/>
            <p:nvPr/>
          </p:nvSpPr>
          <p:spPr>
            <a:xfrm>
              <a:off x="7313675" y="3247465"/>
              <a:ext cx="256032" cy="192683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14094" y="2039414"/>
              <a:ext cx="7276465" cy="3131598"/>
            </a:xfrm>
            <a:custGeom>
              <a:avLst/>
              <a:gdLst>
                <a:gd name="T0" fmla="*/ 2147483647 w 3717"/>
                <a:gd name="T1" fmla="*/ 2147483647 h 2138"/>
                <a:gd name="T2" fmla="*/ 2147483647 w 3717"/>
                <a:gd name="T3" fmla="*/ 2147483647 h 2138"/>
                <a:gd name="T4" fmla="*/ 0 w 3717"/>
                <a:gd name="T5" fmla="*/ 2147483647 h 2138"/>
                <a:gd name="T6" fmla="*/ 0 w 3717"/>
                <a:gd name="T7" fmla="*/ 0 h 2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7"/>
                <a:gd name="T13" fmla="*/ 0 h 2138"/>
                <a:gd name="T14" fmla="*/ 3717 w 3717"/>
                <a:gd name="T15" fmla="*/ 2138 h 2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7" h="2138">
                  <a:moveTo>
                    <a:pt x="3717" y="2138"/>
                  </a:moveTo>
                  <a:lnTo>
                    <a:pt x="3717" y="2138"/>
                  </a:lnTo>
                  <a:lnTo>
                    <a:pt x="0" y="2138"/>
                  </a:lnTo>
                  <a:lnTo>
                    <a:pt x="0" y="0"/>
                  </a:lnTo>
                </a:path>
              </a:pathLst>
            </a:custGeom>
            <a:noFill/>
            <a:ln w="10" cap="flat">
              <a:solidFill>
                <a:srgbClr val="8081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745925" y="5029879"/>
              <a:ext cx="10579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0</a:t>
              </a:r>
              <a:endParaRPr lang="en-US" dirty="0">
                <a:latin typeface="Candara" pitchFamily="34" charset="0"/>
                <a:cs typeface="Arial" charset="0"/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3470172" y="5532596"/>
              <a:ext cx="2192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742950" algn="l"/>
                  <a:tab pos="1719263" algn="l"/>
                </a:tabLst>
              </a:pPr>
              <a:r>
                <a:rPr lang="en-US" sz="1400" dirty="0">
                  <a:solidFill>
                    <a:schemeClr val="accent3"/>
                  </a:solidFill>
                </a:rPr>
                <a:t>■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Dry 	</a:t>
              </a:r>
              <a:r>
                <a:rPr lang="en-US" sz="1400" dirty="0">
                  <a:solidFill>
                    <a:schemeClr val="accent5"/>
                  </a:solidFill>
                </a:rPr>
                <a:t>■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Moist 	</a:t>
              </a:r>
              <a:r>
                <a:rPr lang="en-US" sz="1400" dirty="0">
                  <a:solidFill>
                    <a:schemeClr val="accent6"/>
                  </a:solidFill>
                </a:rPr>
                <a:t>■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Wet</a:t>
              </a:r>
              <a:endParaRPr lang="en-US" sz="1200" dirty="0">
                <a:latin typeface="Candara" pitchFamily="34" charset="0"/>
                <a:cs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757146" y="4416495"/>
              <a:ext cx="9457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ja-JP" sz="1500" dirty="0">
                  <a:solidFill>
                    <a:srgbClr val="231F20"/>
                  </a:solidFill>
                  <a:latin typeface="Candara" pitchFamily="34" charset="0"/>
                  <a:ea typeface="ＭＳ Ｐゴシック" charset="-128"/>
                  <a:cs typeface="Arial" charset="0"/>
                </a:rPr>
                <a:t>5</a:t>
              </a:r>
              <a:endParaRPr lang="en-US" sz="1500" dirty="0">
                <a:solidFill>
                  <a:srgbClr val="231F20"/>
                </a:solidFill>
                <a:latin typeface="Candara" pitchFamily="34" charset="0"/>
                <a:cs typeface="Arial" charset="0"/>
              </a:endParaRPr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678599" y="3809953"/>
              <a:ext cx="17312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10</a:t>
              </a:r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657759" y="2596873"/>
              <a:ext cx="19396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20</a:t>
              </a:r>
            </a:p>
          </p:txBody>
        </p:sp>
        <p:sp>
          <p:nvSpPr>
            <p:cNvPr id="24" name="Rectangle 57"/>
            <p:cNvSpPr>
              <a:spLocks noChangeArrowheads="1"/>
            </p:cNvSpPr>
            <p:nvPr/>
          </p:nvSpPr>
          <p:spPr bwMode="auto">
            <a:xfrm>
              <a:off x="689819" y="3203413"/>
              <a:ext cx="16190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15</a:t>
              </a:r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668981" y="1990333"/>
              <a:ext cx="18274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25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4452" y="2791932"/>
              <a:ext cx="256032" cy="2373288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94196" y="2864225"/>
              <a:ext cx="256032" cy="2312892"/>
            </a:xfrm>
            <a:prstGeom prst="rect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52563" y="3200399"/>
              <a:ext cx="256032" cy="1973895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28497" y="3025588"/>
              <a:ext cx="256032" cy="2151062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04431" y="2904565"/>
              <a:ext cx="256032" cy="2272552"/>
            </a:xfrm>
            <a:prstGeom prst="rect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62799" y="2978523"/>
              <a:ext cx="256032" cy="2195771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38733" y="2918012"/>
              <a:ext cx="256032" cy="2258638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4667" y="2985247"/>
              <a:ext cx="256032" cy="2191870"/>
            </a:xfrm>
            <a:prstGeom prst="rect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6311" y="3207123"/>
              <a:ext cx="256032" cy="1967171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42245" y="3933264"/>
              <a:ext cx="256032" cy="1243385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18179" y="4074459"/>
              <a:ext cx="256032" cy="1102658"/>
            </a:xfrm>
            <a:prstGeom prst="rect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89993" y="3899647"/>
              <a:ext cx="256032" cy="12746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65927" y="4101352"/>
              <a:ext cx="256032" cy="1075297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1861" y="4208929"/>
              <a:ext cx="256032" cy="968188"/>
            </a:xfrm>
            <a:prstGeom prst="rect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89609" y="3260912"/>
              <a:ext cx="256032" cy="1915738"/>
            </a:xfrm>
            <a:prstGeom prst="rect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65543" y="3220571"/>
              <a:ext cx="256032" cy="1956546"/>
            </a:xfrm>
            <a:prstGeom prst="rect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98052" y="5170670"/>
              <a:ext cx="13211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Bond Force</a:t>
              </a:r>
              <a:r>
                <a:rPr lang="en-US" sz="1600" b="1" baseline="30000" dirty="0">
                  <a:solidFill>
                    <a:schemeClr val="accent1"/>
                  </a:solidFill>
                </a:rPr>
                <a:t>®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457476" y="5158478"/>
              <a:ext cx="8358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Tri S Bond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747135" y="5170670"/>
              <a:ext cx="6639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G-Bond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948694" y="5170670"/>
              <a:ext cx="6479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err="1"/>
                <a:t>XenoIV</a:t>
              </a:r>
              <a:endParaRPr lang="en-US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207630" y="5170670"/>
              <a:ext cx="5629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err="1"/>
                <a:t>iBond</a:t>
              </a:r>
              <a:endParaRPr lang="en-US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287304" y="5182862"/>
              <a:ext cx="856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err="1"/>
                <a:t>OptiBond</a:t>
              </a:r>
              <a:r>
                <a:rPr lang="en-US" sz="1200" dirty="0"/>
                <a:t> </a:t>
              </a:r>
              <a:br>
                <a:rPr lang="en-US" sz="1200" dirty="0"/>
              </a:br>
              <a:r>
                <a:rPr lang="en-US" sz="1200" dirty="0"/>
                <a:t>All-In-One </a:t>
              </a:r>
            </a:p>
          </p:txBody>
        </p:sp>
        <p:sp>
          <p:nvSpPr>
            <p:cNvPr id="130" name="Rectangle 36"/>
            <p:cNvSpPr>
              <a:spLocks noChangeArrowheads="1"/>
            </p:cNvSpPr>
            <p:nvPr/>
          </p:nvSpPr>
          <p:spPr bwMode="auto">
            <a:xfrm rot="16200000">
              <a:off x="-939855" y="3466714"/>
              <a:ext cx="26393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itchFamily="34" charset="0"/>
                  <a:cs typeface="Arial" charset="0"/>
                </a:rPr>
                <a:t>Tensile Bond Strength/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itchFamily="34" charset="0"/>
                  <a:cs typeface="Arial" charset="0"/>
                </a:rPr>
                <a:t>MPa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cs typeface="Arial" charset="0"/>
              </a:endParaRPr>
            </a:p>
          </p:txBody>
        </p:sp>
        <p:sp>
          <p:nvSpPr>
            <p:cNvPr id="131" name="Rectangle 36"/>
            <p:cNvSpPr>
              <a:spLocks noChangeArrowheads="1"/>
            </p:cNvSpPr>
            <p:nvPr/>
          </p:nvSpPr>
          <p:spPr bwMode="auto">
            <a:xfrm>
              <a:off x="2498850" y="1826228"/>
              <a:ext cx="41076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231F20"/>
                  </a:solidFill>
                  <a:latin typeface="Candara" pitchFamily="34" charset="0"/>
                  <a:cs typeface="Arial" charset="0"/>
                </a:rPr>
                <a:t>Effect of Tooth Surface Moisture (Enamel)</a:t>
              </a:r>
              <a:endParaRPr lang="en-US" sz="1600" dirty="0">
                <a:latin typeface="Candara" pitchFamily="34" charset="0"/>
                <a:cs typeface="Arial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3131986" y="2339789"/>
              <a:ext cx="0" cy="109728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3131986" y="3366207"/>
              <a:ext cx="0" cy="13716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1918425" y="3429574"/>
              <a:ext cx="0" cy="13716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856321" y="2292724"/>
              <a:ext cx="0" cy="146304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2856321" y="3684142"/>
              <a:ext cx="0" cy="13716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242328" y="2497245"/>
              <a:ext cx="256032" cy="2677050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561955" y="2426970"/>
              <a:ext cx="173038" cy="807719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"/>
            <p:cNvSpPr>
              <a:spLocks noEditPoints="1"/>
            </p:cNvSpPr>
            <p:nvPr/>
          </p:nvSpPr>
          <p:spPr bwMode="auto">
            <a:xfrm>
              <a:off x="1828655" y="2221230"/>
              <a:ext cx="173038" cy="1276350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"/>
            <p:cNvSpPr>
              <a:spLocks noEditPoints="1"/>
            </p:cNvSpPr>
            <p:nvPr/>
          </p:nvSpPr>
          <p:spPr bwMode="auto">
            <a:xfrm>
              <a:off x="1283825" y="2164080"/>
              <a:ext cx="173038" cy="731519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"/>
            <p:cNvSpPr>
              <a:spLocks noEditPoints="1"/>
            </p:cNvSpPr>
            <p:nvPr/>
          </p:nvSpPr>
          <p:spPr bwMode="auto">
            <a:xfrm>
              <a:off x="2487785" y="2797494"/>
              <a:ext cx="173038" cy="807719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"/>
            <p:cNvSpPr>
              <a:spLocks noEditPoints="1"/>
            </p:cNvSpPr>
            <p:nvPr/>
          </p:nvSpPr>
          <p:spPr bwMode="auto">
            <a:xfrm>
              <a:off x="2769725" y="2294574"/>
              <a:ext cx="173038" cy="1458276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040235" y="2344104"/>
              <a:ext cx="173038" cy="1088706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/>
            <p:cNvSpPr>
              <a:spLocks noEditPoints="1"/>
            </p:cNvSpPr>
            <p:nvPr/>
          </p:nvSpPr>
          <p:spPr bwMode="auto">
            <a:xfrm>
              <a:off x="3704296" y="2516507"/>
              <a:ext cx="173038" cy="923923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"/>
            <p:cNvSpPr>
              <a:spLocks noEditPoints="1"/>
            </p:cNvSpPr>
            <p:nvPr/>
          </p:nvSpPr>
          <p:spPr bwMode="auto">
            <a:xfrm>
              <a:off x="3982426" y="2623187"/>
              <a:ext cx="173038" cy="561973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"/>
            <p:cNvSpPr>
              <a:spLocks noEditPoints="1"/>
            </p:cNvSpPr>
            <p:nvPr/>
          </p:nvSpPr>
          <p:spPr bwMode="auto">
            <a:xfrm>
              <a:off x="4256746" y="2520317"/>
              <a:ext cx="173038" cy="908683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"/>
            <p:cNvSpPr>
              <a:spLocks noEditPoints="1"/>
            </p:cNvSpPr>
            <p:nvPr/>
          </p:nvSpPr>
          <p:spPr bwMode="auto">
            <a:xfrm>
              <a:off x="4908256" y="2947037"/>
              <a:ext cx="173038" cy="561973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5178766" y="3605213"/>
              <a:ext cx="173038" cy="692467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"/>
            <p:cNvSpPr>
              <a:spLocks noEditPoints="1"/>
            </p:cNvSpPr>
            <p:nvPr/>
          </p:nvSpPr>
          <p:spPr bwMode="auto">
            <a:xfrm>
              <a:off x="5456896" y="3513773"/>
              <a:ext cx="173038" cy="1180147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6135076" y="3711893"/>
              <a:ext cx="721678" cy="761047"/>
              <a:chOff x="6135076" y="3711893"/>
              <a:chExt cx="721678" cy="761047"/>
            </a:xfrm>
          </p:grpSpPr>
          <p:sp>
            <p:nvSpPr>
              <p:cNvPr id="156" name="Freeform 6"/>
              <p:cNvSpPr>
                <a:spLocks noEditPoints="1"/>
              </p:cNvSpPr>
              <p:nvPr/>
            </p:nvSpPr>
            <p:spPr bwMode="auto">
              <a:xfrm>
                <a:off x="6135076" y="3711893"/>
                <a:ext cx="173038" cy="387667"/>
              </a:xfrm>
              <a:custGeom>
                <a:avLst/>
                <a:gdLst/>
                <a:ahLst/>
                <a:cxnLst>
                  <a:cxn ang="0">
                    <a:pos x="928" y="0"/>
                  </a:cxn>
                  <a:cxn ang="0">
                    <a:pos x="928" y="14751"/>
                  </a:cxn>
                  <a:cxn ang="0">
                    <a:pos x="0" y="0"/>
                  </a:cxn>
                  <a:cxn ang="0">
                    <a:pos x="1855" y="0"/>
                  </a:cxn>
                  <a:cxn ang="0">
                    <a:pos x="0" y="14751"/>
                  </a:cxn>
                  <a:cxn ang="0">
                    <a:pos x="1855" y="14751"/>
                  </a:cxn>
                </a:cxnLst>
                <a:rect l="0" t="0" r="r" b="b"/>
                <a:pathLst>
                  <a:path w="1855" h="14751">
                    <a:moveTo>
                      <a:pt x="928" y="0"/>
                    </a:moveTo>
                    <a:lnTo>
                      <a:pt x="928" y="14751"/>
                    </a:lnTo>
                    <a:moveTo>
                      <a:pt x="0" y="0"/>
                    </a:moveTo>
                    <a:lnTo>
                      <a:pt x="1855" y="0"/>
                    </a:lnTo>
                    <a:moveTo>
                      <a:pt x="0" y="14751"/>
                    </a:moveTo>
                    <a:lnTo>
                      <a:pt x="1855" y="14751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6"/>
              <p:cNvSpPr>
                <a:spLocks noEditPoints="1"/>
              </p:cNvSpPr>
              <p:nvPr/>
            </p:nvSpPr>
            <p:spPr bwMode="auto">
              <a:xfrm>
                <a:off x="6401776" y="3913823"/>
                <a:ext cx="173038" cy="387667"/>
              </a:xfrm>
              <a:custGeom>
                <a:avLst/>
                <a:gdLst/>
                <a:ahLst/>
                <a:cxnLst>
                  <a:cxn ang="0">
                    <a:pos x="928" y="0"/>
                  </a:cxn>
                  <a:cxn ang="0">
                    <a:pos x="928" y="14751"/>
                  </a:cxn>
                  <a:cxn ang="0">
                    <a:pos x="0" y="0"/>
                  </a:cxn>
                  <a:cxn ang="0">
                    <a:pos x="1855" y="0"/>
                  </a:cxn>
                  <a:cxn ang="0">
                    <a:pos x="0" y="14751"/>
                  </a:cxn>
                  <a:cxn ang="0">
                    <a:pos x="1855" y="14751"/>
                  </a:cxn>
                </a:cxnLst>
                <a:rect l="0" t="0" r="r" b="b"/>
                <a:pathLst>
                  <a:path w="1855" h="14751">
                    <a:moveTo>
                      <a:pt x="928" y="0"/>
                    </a:moveTo>
                    <a:lnTo>
                      <a:pt x="928" y="14751"/>
                    </a:lnTo>
                    <a:moveTo>
                      <a:pt x="0" y="0"/>
                    </a:moveTo>
                    <a:lnTo>
                      <a:pt x="1855" y="0"/>
                    </a:lnTo>
                    <a:moveTo>
                      <a:pt x="0" y="14751"/>
                    </a:moveTo>
                    <a:lnTo>
                      <a:pt x="1855" y="14751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6"/>
              <p:cNvSpPr>
                <a:spLocks noEditPoints="1"/>
              </p:cNvSpPr>
              <p:nvPr/>
            </p:nvSpPr>
            <p:spPr bwMode="auto">
              <a:xfrm>
                <a:off x="6683716" y="4016693"/>
                <a:ext cx="173038" cy="456247"/>
              </a:xfrm>
              <a:custGeom>
                <a:avLst/>
                <a:gdLst/>
                <a:ahLst/>
                <a:cxnLst>
                  <a:cxn ang="0">
                    <a:pos x="928" y="0"/>
                  </a:cxn>
                  <a:cxn ang="0">
                    <a:pos x="928" y="14751"/>
                  </a:cxn>
                  <a:cxn ang="0">
                    <a:pos x="0" y="0"/>
                  </a:cxn>
                  <a:cxn ang="0">
                    <a:pos x="1855" y="0"/>
                  </a:cxn>
                  <a:cxn ang="0">
                    <a:pos x="0" y="14751"/>
                  </a:cxn>
                  <a:cxn ang="0">
                    <a:pos x="1855" y="14751"/>
                  </a:cxn>
                </a:cxnLst>
                <a:rect l="0" t="0" r="r" b="b"/>
                <a:pathLst>
                  <a:path w="1855" h="14751">
                    <a:moveTo>
                      <a:pt x="928" y="0"/>
                    </a:moveTo>
                    <a:lnTo>
                      <a:pt x="928" y="14751"/>
                    </a:lnTo>
                    <a:moveTo>
                      <a:pt x="0" y="0"/>
                    </a:moveTo>
                    <a:lnTo>
                      <a:pt x="1855" y="0"/>
                    </a:lnTo>
                    <a:moveTo>
                      <a:pt x="0" y="14751"/>
                    </a:moveTo>
                    <a:lnTo>
                      <a:pt x="1855" y="14751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0" name="Freeform 6"/>
            <p:cNvSpPr>
              <a:spLocks noEditPoints="1"/>
            </p:cNvSpPr>
            <p:nvPr/>
          </p:nvSpPr>
          <p:spPr bwMode="auto">
            <a:xfrm>
              <a:off x="7354276" y="3158490"/>
              <a:ext cx="173038" cy="179070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"/>
            <p:cNvSpPr>
              <a:spLocks noEditPoints="1"/>
            </p:cNvSpPr>
            <p:nvPr/>
          </p:nvSpPr>
          <p:spPr bwMode="auto">
            <a:xfrm>
              <a:off x="7628596" y="2979420"/>
              <a:ext cx="173038" cy="560070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"/>
            <p:cNvSpPr>
              <a:spLocks noEditPoints="1"/>
            </p:cNvSpPr>
            <p:nvPr/>
          </p:nvSpPr>
          <p:spPr bwMode="auto">
            <a:xfrm>
              <a:off x="7899106" y="2842259"/>
              <a:ext cx="173038" cy="762953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928" y="14751"/>
                </a:cxn>
                <a:cxn ang="0">
                  <a:pos x="0" y="0"/>
                </a:cxn>
                <a:cxn ang="0">
                  <a:pos x="1855" y="0"/>
                </a:cxn>
                <a:cxn ang="0">
                  <a:pos x="0" y="14751"/>
                </a:cxn>
                <a:cxn ang="0">
                  <a:pos x="1855" y="14751"/>
                </a:cxn>
              </a:cxnLst>
              <a:rect l="0" t="0" r="r" b="b"/>
              <a:pathLst>
                <a:path w="1855" h="14751">
                  <a:moveTo>
                    <a:pt x="928" y="0"/>
                  </a:moveTo>
                  <a:lnTo>
                    <a:pt x="928" y="14751"/>
                  </a:lnTo>
                  <a:moveTo>
                    <a:pt x="0" y="0"/>
                  </a:moveTo>
                  <a:lnTo>
                    <a:pt x="1855" y="0"/>
                  </a:lnTo>
                  <a:moveTo>
                    <a:pt x="0" y="14751"/>
                  </a:moveTo>
                  <a:lnTo>
                    <a:pt x="1855" y="1475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22A759-30AD-36B7-64E0-C0D1000BAE53}"/>
              </a:ext>
            </a:extLst>
          </p:cNvPr>
          <p:cNvSpPr/>
          <p:nvPr/>
        </p:nvSpPr>
        <p:spPr>
          <a:xfrm>
            <a:off x="6337300" y="6293858"/>
            <a:ext cx="2806700" cy="52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urple text with dots&#10;&#10;Description automatically generated">
            <a:extLst>
              <a:ext uri="{FF2B5EF4-FFF2-40B4-BE49-F238E27FC236}">
                <a16:creationId xmlns:a16="http://schemas.microsoft.com/office/drawing/2014/main" id="{D797F2AD-8E0E-4C4F-DC47-5508B8B04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4" y="6276398"/>
            <a:ext cx="1806575" cy="581602"/>
          </a:xfrm>
          <a:prstGeom prst="rect">
            <a:avLst/>
          </a:prstGeom>
        </p:spPr>
      </p:pic>
    </p:spTree>
  </p:cSld>
  <p:clrMapOvr>
    <a:masterClrMapping/>
  </p:clrMapOvr>
  <p:transition spd="med" advTm="411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63&quot;&gt;&lt;property id=&quot;20148&quot; value=&quot;5&quot;/&gt;&lt;property id=&quot;20300&quot; value=&quot;Slide 1 - &amp;quot;Bond Force&amp;quot;&quot;/&gt;&lt;property id=&quot;20307&quot; value=&quot;256&quot;/&gt;&lt;/object&gt;&lt;object type=&quot;3&quot; unique_id=&quot;14207&quot;&gt;&lt;property id=&quot;20148&quot; value=&quot;5&quot;/&gt;&lt;property id=&quot;20300&quot; value=&quot;Slide 4 - &amp;quot;Bond Force&amp;quot;&quot;/&gt;&lt;property id=&quot;20307&quot; value=&quot;282&quot;/&gt;&lt;/object&gt;&lt;object type=&quot;3&quot; unique_id=&quot;21845&quot;&gt;&lt;property id=&quot;20148&quot; value=&quot;5&quot;/&gt;&lt;property id=&quot;20300&quot; value=&quot;Slide 2 - &amp;quot;Slide Heading&amp;quot;&quot;/&gt;&lt;property id=&quot;20307&quot; value=&quot;284&quot;/&gt;&lt;/object&gt;&lt;object type=&quot;3&quot; unique_id=&quot;21846&quot;&gt;&lt;property id=&quot;20148&quot; value=&quot;5&quot;/&gt;&lt;property id=&quot;20300&quot; value=&quot;Slide 3 - &amp;quot;Color Palette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TDA">
      <a:dk1>
        <a:sysClr val="windowText" lastClr="000000"/>
      </a:dk1>
      <a:lt1>
        <a:sysClr val="window" lastClr="FFFFFF"/>
      </a:lt1>
      <a:dk2>
        <a:srgbClr val="301C55"/>
      </a:dk2>
      <a:lt2>
        <a:srgbClr val="C1BECA"/>
      </a:lt2>
      <a:accent1>
        <a:srgbClr val="673BB8"/>
      </a:accent1>
      <a:accent2>
        <a:srgbClr val="A5ACB0"/>
      </a:accent2>
      <a:accent3>
        <a:srgbClr val="0F7DA0"/>
      </a:accent3>
      <a:accent4>
        <a:srgbClr val="8064A2"/>
      </a:accent4>
      <a:accent5>
        <a:srgbClr val="A3547F"/>
      </a:accent5>
      <a:accent6>
        <a:srgbClr val="7A9B32"/>
      </a:accent6>
      <a:hlink>
        <a:srgbClr val="673BB8"/>
      </a:hlink>
      <a:folHlink>
        <a:srgbClr val="A3547F"/>
      </a:folHlink>
    </a:clrScheme>
    <a:fontScheme name="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  <a:effectLst/>
      </a:spPr>
      <a:bodyPr wrap="none" lIns="45720" rIns="45720" rtlCol="0">
        <a:noAutofit/>
      </a:bodyPr>
      <a:lstStyle>
        <a:defPPr>
          <a:lnSpc>
            <a:spcPct val="85000"/>
          </a:lnSpc>
          <a:spcBef>
            <a:spcPts val="700"/>
          </a:spcBef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875</Words>
  <Application>Microsoft Office PowerPoint</Application>
  <PresentationFormat>On-screen Show (4:3)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Office Theme</vt:lpstr>
      <vt:lpstr>Bond Force®</vt:lpstr>
      <vt:lpstr>Seventh Generation Adhesive</vt:lpstr>
      <vt:lpstr>Seventh Generation Adhesive</vt:lpstr>
      <vt:lpstr>PowerPoint Presentation</vt:lpstr>
      <vt:lpstr>Simple</vt:lpstr>
      <vt:lpstr>Simple</vt:lpstr>
      <vt:lpstr>Working Procedure</vt:lpstr>
      <vt:lpstr>Less Post-Operative Sensitivity</vt:lpstr>
      <vt:lpstr>Technique</vt:lpstr>
      <vt:lpstr>Bond Strength</vt:lpstr>
      <vt:lpstr>Tokuyama’s Bond Force® provides incomparable strength</vt:lpstr>
      <vt:lpstr>Film Thickness</vt:lpstr>
      <vt:lpstr>Enhance Your Practice  with Tokuyama’s Bond Force®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Rentzel</dc:creator>
  <cp:lastModifiedBy>Daniel Mula</cp:lastModifiedBy>
  <cp:revision>353</cp:revision>
  <cp:lastPrinted>2012-04-24T15:55:18Z</cp:lastPrinted>
  <dcterms:created xsi:type="dcterms:W3CDTF">2008-09-15T20:03:26Z</dcterms:created>
  <dcterms:modified xsi:type="dcterms:W3CDTF">2023-12-12T18:12:29Z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4703883</vt:lpwstr>
  </property>
  <property fmtid="{D5CDD505-2E9C-101B-9397-08002B2CF9AE}" name="NXPowerLiteSettings" pid="3">
    <vt:lpwstr>F700052003A000</vt:lpwstr>
  </property>
  <property fmtid="{D5CDD505-2E9C-101B-9397-08002B2CF9AE}" name="NXPowerLiteVersion" pid="4">
    <vt:lpwstr>D10.0.1</vt:lpwstr>
  </property>
</Properties>
</file>